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57"/>
  </p:notesMasterIdLst>
  <p:sldIdLst>
    <p:sldId id="256" r:id="rId4"/>
    <p:sldId id="261" r:id="rId5"/>
    <p:sldId id="264" r:id="rId6"/>
    <p:sldId id="271" r:id="rId7"/>
    <p:sldId id="279" r:id="rId8"/>
    <p:sldId id="301" r:id="rId9"/>
    <p:sldId id="302" r:id="rId10"/>
    <p:sldId id="303" r:id="rId11"/>
    <p:sldId id="2166" r:id="rId12"/>
    <p:sldId id="274" r:id="rId13"/>
    <p:sldId id="277" r:id="rId14"/>
    <p:sldId id="306" r:id="rId15"/>
    <p:sldId id="548" r:id="rId16"/>
    <p:sldId id="284" r:id="rId17"/>
    <p:sldId id="270" r:id="rId18"/>
    <p:sldId id="2159" r:id="rId19"/>
    <p:sldId id="273" r:id="rId20"/>
    <p:sldId id="549" r:id="rId21"/>
    <p:sldId id="287" r:id="rId22"/>
    <p:sldId id="305" r:id="rId23"/>
    <p:sldId id="2158" r:id="rId24"/>
    <p:sldId id="2161" r:id="rId25"/>
    <p:sldId id="281" r:id="rId26"/>
    <p:sldId id="291" r:id="rId27"/>
    <p:sldId id="299" r:id="rId28"/>
    <p:sldId id="265" r:id="rId29"/>
    <p:sldId id="294" r:id="rId30"/>
    <p:sldId id="285" r:id="rId31"/>
    <p:sldId id="289" r:id="rId32"/>
    <p:sldId id="2155" r:id="rId33"/>
    <p:sldId id="550" r:id="rId34"/>
    <p:sldId id="2157" r:id="rId35"/>
    <p:sldId id="551" r:id="rId36"/>
    <p:sldId id="2160" r:id="rId37"/>
    <p:sldId id="290" r:id="rId38"/>
    <p:sldId id="552" r:id="rId39"/>
    <p:sldId id="275" r:id="rId40"/>
    <p:sldId id="553" r:id="rId41"/>
    <p:sldId id="554" r:id="rId42"/>
    <p:sldId id="563" r:id="rId43"/>
    <p:sldId id="564" r:id="rId44"/>
    <p:sldId id="2152" r:id="rId45"/>
    <p:sldId id="2153" r:id="rId46"/>
    <p:sldId id="2154" r:id="rId47"/>
    <p:sldId id="288" r:id="rId48"/>
    <p:sldId id="2156" r:id="rId49"/>
    <p:sldId id="280" r:id="rId50"/>
    <p:sldId id="292" r:id="rId51"/>
    <p:sldId id="276" r:id="rId52"/>
    <p:sldId id="2163" r:id="rId53"/>
    <p:sldId id="2164" r:id="rId54"/>
    <p:sldId id="2165" r:id="rId55"/>
    <p:sldId id="262" r:id="rId5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1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94" y="-18"/>
      </p:cViewPr>
      <p:guideLst>
        <p:guide orient="horz" pos="1620"/>
        <p:guide orient="horz" pos="19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3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31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16666666666665E-2"/>
          <c:y val="0"/>
          <c:w val="0.95416666666666672"/>
          <c:h val="0.99582939534113901"/>
        </c:manualLayout>
      </c:layout>
      <c:barChart>
        <c:barDir val="bar"/>
        <c:grouping val="percentStacked"/>
        <c:varyColors val="0"/>
        <c:ser>
          <c:idx val="0"/>
          <c:order val="0"/>
          <c:tx>
            <c:strRef>
              <c:f>Sheet1!$B$1</c:f>
              <c:strCache>
                <c:ptCount val="1"/>
                <c:pt idx="0">
                  <c:v>Series 1</c:v>
                </c:pt>
              </c:strCache>
            </c:strRef>
          </c:tx>
          <c:spPr>
            <a:solidFill>
              <a:schemeClr val="accent1"/>
            </a:solidFill>
          </c:spPr>
          <c:invertIfNegative val="0"/>
          <c:dPt>
            <c:idx val="0"/>
            <c:invertIfNegative val="0"/>
            <c:bubble3D val="0"/>
            <c:extLst xmlns:c16r2="http://schemas.microsoft.com/office/drawing/2015/06/chart">
              <c:ext xmlns:c16="http://schemas.microsoft.com/office/drawing/2014/chart" uri="{C3380CC4-5D6E-409C-BE32-E72D297353CC}">
                <c16:uniqueId val="{00000001-45FC-4667-9B2E-EF77F7D6455D}"/>
              </c:ext>
            </c:extLst>
          </c:dPt>
          <c:cat>
            <c:strRef>
              <c:f>Sheet1!$A$2</c:f>
              <c:strCache>
                <c:ptCount val="1"/>
                <c:pt idx="0">
                  <c:v>Category 1</c:v>
                </c:pt>
              </c:strCache>
            </c:strRef>
          </c:cat>
          <c:val>
            <c:numRef>
              <c:f>Sheet1!$B$2</c:f>
              <c:numCache>
                <c:formatCode>General</c:formatCode>
                <c:ptCount val="1"/>
                <c:pt idx="0">
                  <c:v>25</c:v>
                </c:pt>
              </c:numCache>
            </c:numRef>
          </c:val>
          <c:extLst xmlns:c16r2="http://schemas.microsoft.com/office/drawing/2015/06/chart">
            <c:ext xmlns:c16="http://schemas.microsoft.com/office/drawing/2014/chart" uri="{C3380CC4-5D6E-409C-BE32-E72D297353CC}">
              <c16:uniqueId val="{00000002-45FC-4667-9B2E-EF77F7D6455D}"/>
            </c:ext>
          </c:extLst>
        </c:ser>
        <c:ser>
          <c:idx val="1"/>
          <c:order val="1"/>
          <c:tx>
            <c:strRef>
              <c:f>Sheet1!$C$1</c:f>
              <c:strCache>
                <c:ptCount val="1"/>
                <c:pt idx="0">
                  <c:v>Series 2</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3-45FC-4667-9B2E-EF77F7D6455D}"/>
              </c:ext>
            </c:extLst>
          </c:dPt>
          <c:cat>
            <c:strRef>
              <c:f>Sheet1!$A$2</c:f>
              <c:strCache>
                <c:ptCount val="1"/>
                <c:pt idx="0">
                  <c:v>Category 1</c:v>
                </c:pt>
              </c:strCache>
            </c:strRef>
          </c:cat>
          <c:val>
            <c:numRef>
              <c:f>Sheet1!$C$2</c:f>
              <c:numCache>
                <c:formatCode>General</c:formatCode>
                <c:ptCount val="1"/>
                <c:pt idx="0">
                  <c:v>30</c:v>
                </c:pt>
              </c:numCache>
            </c:numRef>
          </c:val>
          <c:extLst xmlns:c16r2="http://schemas.microsoft.com/office/drawing/2015/06/chart">
            <c:ext xmlns:c16="http://schemas.microsoft.com/office/drawing/2014/chart" uri="{C3380CC4-5D6E-409C-BE32-E72D297353CC}">
              <c16:uniqueId val="{00000004-45FC-4667-9B2E-EF77F7D6455D}"/>
            </c:ext>
          </c:extLst>
        </c:ser>
        <c:ser>
          <c:idx val="2"/>
          <c:order val="2"/>
          <c:tx>
            <c:strRef>
              <c:f>Sheet1!$D$1</c:f>
              <c:strCache>
                <c:ptCount val="1"/>
                <c:pt idx="0">
                  <c:v>Series 3</c:v>
                </c:pt>
              </c:strCache>
            </c:strRef>
          </c:tx>
          <c:spPr>
            <a:solidFill>
              <a:schemeClr val="accent3"/>
            </a:solidFill>
          </c:spPr>
          <c:invertIfNegative val="0"/>
          <c:dPt>
            <c:idx val="0"/>
            <c:invertIfNegative val="0"/>
            <c:bubble3D val="0"/>
            <c:extLst xmlns:c16r2="http://schemas.microsoft.com/office/drawing/2015/06/chart">
              <c:ext xmlns:c16="http://schemas.microsoft.com/office/drawing/2014/chart" uri="{C3380CC4-5D6E-409C-BE32-E72D297353CC}">
                <c16:uniqueId val="{00000005-45FC-4667-9B2E-EF77F7D6455D}"/>
              </c:ext>
            </c:extLst>
          </c:dPt>
          <c:cat>
            <c:strRef>
              <c:f>Sheet1!$A$2</c:f>
              <c:strCache>
                <c:ptCount val="1"/>
                <c:pt idx="0">
                  <c:v>Category 1</c:v>
                </c:pt>
              </c:strCache>
            </c:strRef>
          </c:cat>
          <c:val>
            <c:numRef>
              <c:f>Sheet1!$D$2</c:f>
              <c:numCache>
                <c:formatCode>General</c:formatCode>
                <c:ptCount val="1"/>
                <c:pt idx="0">
                  <c:v>15</c:v>
                </c:pt>
              </c:numCache>
            </c:numRef>
          </c:val>
          <c:extLst xmlns:c16r2="http://schemas.microsoft.com/office/drawing/2015/06/chart">
            <c:ext xmlns:c16="http://schemas.microsoft.com/office/drawing/2014/chart" uri="{C3380CC4-5D6E-409C-BE32-E72D297353CC}">
              <c16:uniqueId val="{00000006-45FC-4667-9B2E-EF77F7D6455D}"/>
            </c:ext>
          </c:extLst>
        </c:ser>
        <c:ser>
          <c:idx val="3"/>
          <c:order val="3"/>
          <c:tx>
            <c:strRef>
              <c:f>Sheet1!$E$1</c:f>
              <c:strCache>
                <c:ptCount val="1"/>
                <c:pt idx="0">
                  <c:v>Series 4</c:v>
                </c:pt>
              </c:strCache>
            </c:strRef>
          </c:tx>
          <c:spPr>
            <a:solidFill>
              <a:schemeClr val="accent4"/>
            </a:solidFill>
          </c:spPr>
          <c:invertIfNegative val="0"/>
          <c:dPt>
            <c:idx val="0"/>
            <c:invertIfNegative val="0"/>
            <c:bubble3D val="0"/>
            <c:extLst xmlns:c16r2="http://schemas.microsoft.com/office/drawing/2015/06/chart">
              <c:ext xmlns:c16="http://schemas.microsoft.com/office/drawing/2014/chart" uri="{C3380CC4-5D6E-409C-BE32-E72D297353CC}">
                <c16:uniqueId val="{00000007-45FC-4667-9B2E-EF77F7D6455D}"/>
              </c:ext>
            </c:extLst>
          </c:dPt>
          <c:cat>
            <c:strRef>
              <c:f>Sheet1!$A$2</c:f>
              <c:strCache>
                <c:ptCount val="1"/>
                <c:pt idx="0">
                  <c:v>Category 1</c:v>
                </c:pt>
              </c:strCache>
            </c:strRef>
          </c:cat>
          <c:val>
            <c:numRef>
              <c:f>Sheet1!$E$2</c:f>
              <c:numCache>
                <c:formatCode>General</c:formatCode>
                <c:ptCount val="1"/>
                <c:pt idx="0">
                  <c:v>35</c:v>
                </c:pt>
              </c:numCache>
            </c:numRef>
          </c:val>
          <c:extLst xmlns:c16r2="http://schemas.microsoft.com/office/drawing/2015/06/chart">
            <c:ext xmlns:c16="http://schemas.microsoft.com/office/drawing/2014/chart" uri="{C3380CC4-5D6E-409C-BE32-E72D297353CC}">
              <c16:uniqueId val="{00000008-45FC-4667-9B2E-EF77F7D6455D}"/>
            </c:ext>
          </c:extLst>
        </c:ser>
        <c:dLbls>
          <c:showLegendKey val="0"/>
          <c:showVal val="0"/>
          <c:showCatName val="0"/>
          <c:showSerName val="0"/>
          <c:showPercent val="0"/>
          <c:showBubbleSize val="0"/>
        </c:dLbls>
        <c:gapWidth val="100"/>
        <c:overlap val="100"/>
        <c:axId val="298604416"/>
        <c:axId val="298605952"/>
      </c:barChart>
      <c:catAx>
        <c:axId val="298604416"/>
        <c:scaling>
          <c:orientation val="minMax"/>
        </c:scaling>
        <c:delete val="1"/>
        <c:axPos val="l"/>
        <c:numFmt formatCode="General" sourceLinked="0"/>
        <c:majorTickMark val="out"/>
        <c:minorTickMark val="none"/>
        <c:tickLblPos val="nextTo"/>
        <c:crossAx val="298605952"/>
        <c:crosses val="autoZero"/>
        <c:auto val="1"/>
        <c:lblAlgn val="ctr"/>
        <c:lblOffset val="100"/>
        <c:noMultiLvlLbl val="0"/>
      </c:catAx>
      <c:valAx>
        <c:axId val="298605952"/>
        <c:scaling>
          <c:orientation val="minMax"/>
        </c:scaling>
        <c:delete val="1"/>
        <c:axPos val="b"/>
        <c:numFmt formatCode="0%" sourceLinked="1"/>
        <c:majorTickMark val="out"/>
        <c:minorTickMark val="none"/>
        <c:tickLblPos val="nextTo"/>
        <c:crossAx val="298604416"/>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c:spPr>
            <c:extLst xmlns:c16r2="http://schemas.microsoft.com/office/drawing/2015/06/chart">
              <c:ext xmlns:c16="http://schemas.microsoft.com/office/drawing/2014/chart" uri="{C3380CC4-5D6E-409C-BE32-E72D297353CC}">
                <c16:uniqueId val="{00000001-DBBA-404A-9CFB-157E03E46893}"/>
              </c:ext>
            </c:extLst>
          </c:dPt>
          <c:dPt>
            <c:idx val="1"/>
            <c:bubble3D val="0"/>
            <c:spPr>
              <a:solidFill>
                <a:schemeClr val="accent2"/>
              </a:solidFill>
            </c:spPr>
            <c:extLst xmlns:c16r2="http://schemas.microsoft.com/office/drawing/2015/06/chart">
              <c:ext xmlns:c16="http://schemas.microsoft.com/office/drawing/2014/chart" uri="{C3380CC4-5D6E-409C-BE32-E72D297353CC}">
                <c16:uniqueId val="{00000003-DBBA-404A-9CFB-157E03E46893}"/>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DBBA-404A-9CFB-157E03E4689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spPr>
            <a:solidFill>
              <a:schemeClr val="tx1">
                <a:lumMod val="75000"/>
                <a:lumOff val="25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6-5454-4B64-8CDA-C2F1E5433F0B}"/>
              </c:ext>
            </c:extLst>
          </c:dPt>
          <c:dPt>
            <c:idx val="1"/>
            <c:invertIfNegative val="0"/>
            <c:bubble3D val="0"/>
            <c:spPr>
              <a:solidFill>
                <a:schemeClr val="accent4"/>
              </a:solidFill>
            </c:spPr>
            <c:extLst xmlns:c16r2="http://schemas.microsoft.com/office/drawing/2015/06/chart">
              <c:ext xmlns:c16="http://schemas.microsoft.com/office/drawing/2014/chart" uri="{C3380CC4-5D6E-409C-BE32-E72D297353CC}">
                <c16:uniqueId val="{00000005-5454-4B64-8CDA-C2F1E5433F0B}"/>
              </c:ext>
            </c:extLst>
          </c:dPt>
          <c:dPt>
            <c:idx val="2"/>
            <c:invertIfNegative val="0"/>
            <c:bubble3D val="0"/>
            <c:spPr>
              <a:solidFill>
                <a:schemeClr val="accent1"/>
              </a:solidFill>
            </c:spPr>
            <c:extLst xmlns:c16r2="http://schemas.microsoft.com/office/drawing/2015/06/chart">
              <c:ext xmlns:c16="http://schemas.microsoft.com/office/drawing/2014/chart" uri="{C3380CC4-5D6E-409C-BE32-E72D297353CC}">
                <c16:uniqueId val="{00000001-5454-4B64-8CDA-C2F1E5433F0B}"/>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4-5454-4B64-8CDA-C2F1E5433F0B}"/>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70</c:v>
                </c:pt>
                <c:pt idx="1">
                  <c:v>35</c:v>
                </c:pt>
                <c:pt idx="2">
                  <c:v>80</c:v>
                </c:pt>
                <c:pt idx="3">
                  <c:v>60</c:v>
                </c:pt>
              </c:numCache>
            </c:numRef>
          </c:val>
          <c:extLst xmlns:c16r2="http://schemas.microsoft.com/office/drawing/2015/06/chart">
            <c:ext xmlns:c16="http://schemas.microsoft.com/office/drawing/2014/chart" uri="{C3380CC4-5D6E-409C-BE32-E72D297353CC}">
              <c16:uniqueId val="{00000002-5454-4B64-8CDA-C2F1E5433F0B}"/>
            </c:ext>
          </c:extLst>
        </c:ser>
        <c:ser>
          <c:idx val="1"/>
          <c:order val="1"/>
          <c:tx>
            <c:strRef>
              <c:f>Sheet1!$C$1</c:f>
              <c:strCache>
                <c:ptCount val="1"/>
                <c:pt idx="0">
                  <c:v>Series 2</c:v>
                </c:pt>
              </c:strCache>
            </c:strRef>
          </c:tx>
          <c:spPr>
            <a:solidFill>
              <a:schemeClr val="bg1">
                <a:lumMod val="8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30</c:v>
                </c:pt>
                <c:pt idx="1">
                  <c:v>65</c:v>
                </c:pt>
                <c:pt idx="2">
                  <c:v>20</c:v>
                </c:pt>
                <c:pt idx="3">
                  <c:v>40</c:v>
                </c:pt>
              </c:numCache>
            </c:numRef>
          </c:val>
          <c:extLst xmlns:c16r2="http://schemas.microsoft.com/office/drawing/2015/06/chart">
            <c:ext xmlns:c16="http://schemas.microsoft.com/office/drawing/2014/chart" uri="{C3380CC4-5D6E-409C-BE32-E72D297353CC}">
              <c16:uniqueId val="{00000003-5454-4B64-8CDA-C2F1E5433F0B}"/>
            </c:ext>
          </c:extLst>
        </c:ser>
        <c:dLbls>
          <c:showLegendKey val="0"/>
          <c:showVal val="0"/>
          <c:showCatName val="0"/>
          <c:showSerName val="0"/>
          <c:showPercent val="0"/>
          <c:showBubbleSize val="0"/>
        </c:dLbls>
        <c:gapWidth val="157"/>
        <c:overlap val="100"/>
        <c:axId val="372624000"/>
        <c:axId val="372973952"/>
      </c:barChart>
      <c:catAx>
        <c:axId val="372624000"/>
        <c:scaling>
          <c:orientation val="minMax"/>
        </c:scaling>
        <c:delete val="1"/>
        <c:axPos val="l"/>
        <c:numFmt formatCode="General" sourceLinked="0"/>
        <c:majorTickMark val="out"/>
        <c:minorTickMark val="none"/>
        <c:tickLblPos val="nextTo"/>
        <c:crossAx val="372973952"/>
        <c:crosses val="autoZero"/>
        <c:auto val="1"/>
        <c:lblAlgn val="ctr"/>
        <c:lblOffset val="100"/>
        <c:noMultiLvlLbl val="0"/>
      </c:catAx>
      <c:valAx>
        <c:axId val="372973952"/>
        <c:scaling>
          <c:orientation val="minMax"/>
        </c:scaling>
        <c:delete val="1"/>
        <c:axPos val="b"/>
        <c:majorGridlines>
          <c:spPr>
            <a:ln>
              <a:noFill/>
            </a:ln>
          </c:spPr>
        </c:majorGridlines>
        <c:numFmt formatCode="0%" sourceLinked="1"/>
        <c:majorTickMark val="out"/>
        <c:minorTickMark val="none"/>
        <c:tickLblPos val="nextTo"/>
        <c:crossAx val="372624000"/>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c:spPr>
            <c:extLst xmlns:c16r2="http://schemas.microsoft.com/office/drawing/2015/06/chart">
              <c:ext xmlns:c16="http://schemas.microsoft.com/office/drawing/2014/chart" uri="{C3380CC4-5D6E-409C-BE32-E72D297353CC}">
                <c16:uniqueId val="{00000001-69FD-40F4-B6C7-8431FAD5AC81}"/>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69FD-40F4-B6C7-8431FAD5AC81}"/>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69FD-40F4-B6C7-8431FAD5AC8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c:spPr>
            <c:extLst xmlns:c16r2="http://schemas.microsoft.com/office/drawing/2015/06/chart">
              <c:ext xmlns:c16="http://schemas.microsoft.com/office/drawing/2014/chart" uri="{C3380CC4-5D6E-409C-BE32-E72D297353CC}">
                <c16:uniqueId val="{00000001-5081-4CA6-AB9C-2E5FDC24E761}"/>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5081-4CA6-AB9C-2E5FDC24E761}"/>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5081-4CA6-AB9C-2E5FDC24E76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c:spPr>
            <c:extLst xmlns:c16r2="http://schemas.microsoft.com/office/drawing/2015/06/chart">
              <c:ext xmlns:c16="http://schemas.microsoft.com/office/drawing/2014/chart" uri="{C3380CC4-5D6E-409C-BE32-E72D297353CC}">
                <c16:uniqueId val="{00000001-DBBA-404A-9CFB-157E03E46893}"/>
              </c:ext>
            </c:extLst>
          </c:dPt>
          <c:dPt>
            <c:idx val="1"/>
            <c:bubble3D val="0"/>
            <c:spPr>
              <a:solidFill>
                <a:schemeClr val="accent2"/>
              </a:solidFill>
            </c:spPr>
            <c:extLst xmlns:c16r2="http://schemas.microsoft.com/office/drawing/2015/06/chart">
              <c:ext xmlns:c16="http://schemas.microsoft.com/office/drawing/2014/chart" uri="{C3380CC4-5D6E-409C-BE32-E72D297353CC}">
                <c16:uniqueId val="{00000003-DBBA-404A-9CFB-157E03E46893}"/>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DBBA-404A-9CFB-157E03E4689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spPr>
            <a:solidFill>
              <a:schemeClr val="tx1">
                <a:lumMod val="75000"/>
                <a:lumOff val="25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6-5454-4B64-8CDA-C2F1E5433F0B}"/>
              </c:ext>
            </c:extLst>
          </c:dPt>
          <c:dPt>
            <c:idx val="1"/>
            <c:invertIfNegative val="0"/>
            <c:bubble3D val="0"/>
            <c:spPr>
              <a:solidFill>
                <a:schemeClr val="accent4"/>
              </a:solidFill>
            </c:spPr>
            <c:extLst xmlns:c16r2="http://schemas.microsoft.com/office/drawing/2015/06/chart">
              <c:ext xmlns:c16="http://schemas.microsoft.com/office/drawing/2014/chart" uri="{C3380CC4-5D6E-409C-BE32-E72D297353CC}">
                <c16:uniqueId val="{00000005-5454-4B64-8CDA-C2F1E5433F0B}"/>
              </c:ext>
            </c:extLst>
          </c:dPt>
          <c:dPt>
            <c:idx val="2"/>
            <c:invertIfNegative val="0"/>
            <c:bubble3D val="0"/>
            <c:spPr>
              <a:solidFill>
                <a:schemeClr val="accent1"/>
              </a:solidFill>
            </c:spPr>
            <c:extLst xmlns:c16r2="http://schemas.microsoft.com/office/drawing/2015/06/chart">
              <c:ext xmlns:c16="http://schemas.microsoft.com/office/drawing/2014/chart" uri="{C3380CC4-5D6E-409C-BE32-E72D297353CC}">
                <c16:uniqueId val="{00000001-5454-4B64-8CDA-C2F1E5433F0B}"/>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4-5454-4B64-8CDA-C2F1E5433F0B}"/>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70</c:v>
                </c:pt>
                <c:pt idx="1">
                  <c:v>35</c:v>
                </c:pt>
                <c:pt idx="2">
                  <c:v>80</c:v>
                </c:pt>
                <c:pt idx="3">
                  <c:v>60</c:v>
                </c:pt>
              </c:numCache>
            </c:numRef>
          </c:val>
          <c:extLst xmlns:c16r2="http://schemas.microsoft.com/office/drawing/2015/06/chart">
            <c:ext xmlns:c16="http://schemas.microsoft.com/office/drawing/2014/chart" uri="{C3380CC4-5D6E-409C-BE32-E72D297353CC}">
              <c16:uniqueId val="{00000002-5454-4B64-8CDA-C2F1E5433F0B}"/>
            </c:ext>
          </c:extLst>
        </c:ser>
        <c:ser>
          <c:idx val="1"/>
          <c:order val="1"/>
          <c:tx>
            <c:strRef>
              <c:f>Sheet1!$C$1</c:f>
              <c:strCache>
                <c:ptCount val="1"/>
                <c:pt idx="0">
                  <c:v>Series 2</c:v>
                </c:pt>
              </c:strCache>
            </c:strRef>
          </c:tx>
          <c:spPr>
            <a:solidFill>
              <a:schemeClr val="bg1">
                <a:lumMod val="8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30</c:v>
                </c:pt>
                <c:pt idx="1">
                  <c:v>65</c:v>
                </c:pt>
                <c:pt idx="2">
                  <c:v>20</c:v>
                </c:pt>
                <c:pt idx="3">
                  <c:v>40</c:v>
                </c:pt>
              </c:numCache>
            </c:numRef>
          </c:val>
          <c:extLst xmlns:c16r2="http://schemas.microsoft.com/office/drawing/2015/06/chart">
            <c:ext xmlns:c16="http://schemas.microsoft.com/office/drawing/2014/chart" uri="{C3380CC4-5D6E-409C-BE32-E72D297353CC}">
              <c16:uniqueId val="{00000003-5454-4B64-8CDA-C2F1E5433F0B}"/>
            </c:ext>
          </c:extLst>
        </c:ser>
        <c:dLbls>
          <c:showLegendKey val="0"/>
          <c:showVal val="0"/>
          <c:showCatName val="0"/>
          <c:showSerName val="0"/>
          <c:showPercent val="0"/>
          <c:showBubbleSize val="0"/>
        </c:dLbls>
        <c:gapWidth val="157"/>
        <c:overlap val="100"/>
        <c:axId val="389053056"/>
        <c:axId val="389054848"/>
      </c:barChart>
      <c:catAx>
        <c:axId val="389053056"/>
        <c:scaling>
          <c:orientation val="minMax"/>
        </c:scaling>
        <c:delete val="1"/>
        <c:axPos val="l"/>
        <c:numFmt formatCode="General" sourceLinked="0"/>
        <c:majorTickMark val="out"/>
        <c:minorTickMark val="none"/>
        <c:tickLblPos val="nextTo"/>
        <c:crossAx val="389054848"/>
        <c:crosses val="autoZero"/>
        <c:auto val="1"/>
        <c:lblAlgn val="ctr"/>
        <c:lblOffset val="100"/>
        <c:noMultiLvlLbl val="0"/>
      </c:catAx>
      <c:valAx>
        <c:axId val="389054848"/>
        <c:scaling>
          <c:orientation val="minMax"/>
        </c:scaling>
        <c:delete val="1"/>
        <c:axPos val="b"/>
        <c:majorGridlines>
          <c:spPr>
            <a:ln>
              <a:noFill/>
            </a:ln>
          </c:spPr>
        </c:majorGridlines>
        <c:numFmt formatCode="0%" sourceLinked="1"/>
        <c:majorTickMark val="out"/>
        <c:minorTickMark val="none"/>
        <c:tickLblPos val="nextTo"/>
        <c:crossAx val="389053056"/>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c:spPr>
            <c:extLst xmlns:c16r2="http://schemas.microsoft.com/office/drawing/2015/06/chart">
              <c:ext xmlns:c16="http://schemas.microsoft.com/office/drawing/2014/chart" uri="{C3380CC4-5D6E-409C-BE32-E72D297353CC}">
                <c16:uniqueId val="{00000001-69FD-40F4-B6C7-8431FAD5AC81}"/>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69FD-40F4-B6C7-8431FAD5AC81}"/>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4-69FD-40F4-B6C7-8431FAD5AC8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44AD1-7E96-455A-8C7F-605A7DD0F917}" type="datetimeFigureOut">
              <a:rPr lang="en-US" smtClean="0"/>
              <a:t>11/27/2019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DC514-9E28-441F-BF04-3DE8912E9F4E}" type="slidenum">
              <a:rPr lang="en-US" smtClean="0"/>
              <a:t>‹#›</a:t>
            </a:fld>
            <a:endParaRPr lang="en-US"/>
          </a:p>
        </p:txBody>
      </p:sp>
    </p:spTree>
    <p:extLst>
      <p:ext uri="{BB962C8B-B14F-4D97-AF65-F5344CB8AC3E}">
        <p14:creationId xmlns:p14="http://schemas.microsoft.com/office/powerpoint/2010/main" val="154906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9</a:t>
            </a:fld>
            <a:endParaRPr lang="en-US"/>
          </a:p>
        </p:txBody>
      </p:sp>
    </p:spTree>
    <p:extLst>
      <p:ext uri="{BB962C8B-B14F-4D97-AF65-F5344CB8AC3E}">
        <p14:creationId xmlns:p14="http://schemas.microsoft.com/office/powerpoint/2010/main" val="98550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41</a:t>
            </a:fld>
            <a:endParaRPr lang="en-US"/>
          </a:p>
        </p:txBody>
      </p:sp>
    </p:spTree>
    <p:extLst>
      <p:ext uri="{BB962C8B-B14F-4D97-AF65-F5344CB8AC3E}">
        <p14:creationId xmlns:p14="http://schemas.microsoft.com/office/powerpoint/2010/main" val="272811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42</a:t>
            </a:fld>
            <a:endParaRPr lang="en-US"/>
          </a:p>
        </p:txBody>
      </p:sp>
    </p:spTree>
    <p:extLst>
      <p:ext uri="{BB962C8B-B14F-4D97-AF65-F5344CB8AC3E}">
        <p14:creationId xmlns:p14="http://schemas.microsoft.com/office/powerpoint/2010/main" val="231470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43</a:t>
            </a:fld>
            <a:endParaRPr lang="en-US"/>
          </a:p>
        </p:txBody>
      </p:sp>
    </p:spTree>
    <p:extLst>
      <p:ext uri="{BB962C8B-B14F-4D97-AF65-F5344CB8AC3E}">
        <p14:creationId xmlns:p14="http://schemas.microsoft.com/office/powerpoint/2010/main" val="445010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44</a:t>
            </a:fld>
            <a:endParaRPr lang="en-US"/>
          </a:p>
        </p:txBody>
      </p:sp>
    </p:spTree>
    <p:extLst>
      <p:ext uri="{BB962C8B-B14F-4D97-AF65-F5344CB8AC3E}">
        <p14:creationId xmlns:p14="http://schemas.microsoft.com/office/powerpoint/2010/main" val="231879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50</a:t>
            </a:fld>
            <a:endParaRPr lang="en-US"/>
          </a:p>
        </p:txBody>
      </p:sp>
    </p:spTree>
    <p:extLst>
      <p:ext uri="{BB962C8B-B14F-4D97-AF65-F5344CB8AC3E}">
        <p14:creationId xmlns:p14="http://schemas.microsoft.com/office/powerpoint/2010/main" val="375431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51</a:t>
            </a:fld>
            <a:endParaRPr lang="en-US"/>
          </a:p>
        </p:txBody>
      </p:sp>
    </p:spTree>
    <p:extLst>
      <p:ext uri="{BB962C8B-B14F-4D97-AF65-F5344CB8AC3E}">
        <p14:creationId xmlns:p14="http://schemas.microsoft.com/office/powerpoint/2010/main" val="364478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52</a:t>
            </a:fld>
            <a:endParaRPr lang="en-US"/>
          </a:p>
        </p:txBody>
      </p:sp>
    </p:spTree>
    <p:extLst>
      <p:ext uri="{BB962C8B-B14F-4D97-AF65-F5344CB8AC3E}">
        <p14:creationId xmlns:p14="http://schemas.microsoft.com/office/powerpoint/2010/main" val="41618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9EDC514-9E28-441F-BF04-3DE8912E9F4E}" type="slidenum">
              <a:rPr lang="en-US" smtClean="0"/>
              <a:t>23</a:t>
            </a:fld>
            <a:endParaRPr lang="en-US"/>
          </a:p>
        </p:txBody>
      </p:sp>
    </p:spTree>
    <p:extLst>
      <p:ext uri="{BB962C8B-B14F-4D97-AF65-F5344CB8AC3E}">
        <p14:creationId xmlns:p14="http://schemas.microsoft.com/office/powerpoint/2010/main" val="300897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89EDC514-9E28-441F-BF04-3DE8912E9F4E}" type="slidenum">
              <a:rPr lang="en-US" smtClean="0"/>
              <a:t>29</a:t>
            </a:fld>
            <a:endParaRPr lang="en-US"/>
          </a:p>
        </p:txBody>
      </p:sp>
    </p:spTree>
    <p:extLst>
      <p:ext uri="{BB962C8B-B14F-4D97-AF65-F5344CB8AC3E}">
        <p14:creationId xmlns:p14="http://schemas.microsoft.com/office/powerpoint/2010/main" val="12068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89EDC514-9E28-441F-BF04-3DE8912E9F4E}" type="slidenum">
              <a:rPr lang="en-US" smtClean="0"/>
              <a:t>30</a:t>
            </a:fld>
            <a:endParaRPr lang="en-US"/>
          </a:p>
        </p:txBody>
      </p:sp>
    </p:spTree>
    <p:extLst>
      <p:ext uri="{BB962C8B-B14F-4D97-AF65-F5344CB8AC3E}">
        <p14:creationId xmlns:p14="http://schemas.microsoft.com/office/powerpoint/2010/main" val="344550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33</a:t>
            </a:fld>
            <a:endParaRPr lang="en-US"/>
          </a:p>
        </p:txBody>
      </p:sp>
    </p:spTree>
    <p:extLst>
      <p:ext uri="{BB962C8B-B14F-4D97-AF65-F5344CB8AC3E}">
        <p14:creationId xmlns:p14="http://schemas.microsoft.com/office/powerpoint/2010/main" val="101835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34</a:t>
            </a:fld>
            <a:endParaRPr lang="en-US"/>
          </a:p>
        </p:txBody>
      </p:sp>
    </p:spTree>
    <p:extLst>
      <p:ext uri="{BB962C8B-B14F-4D97-AF65-F5344CB8AC3E}">
        <p14:creationId xmlns:p14="http://schemas.microsoft.com/office/powerpoint/2010/main" val="281477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38</a:t>
            </a:fld>
            <a:endParaRPr lang="en-US"/>
          </a:p>
        </p:txBody>
      </p:sp>
    </p:spTree>
    <p:extLst>
      <p:ext uri="{BB962C8B-B14F-4D97-AF65-F5344CB8AC3E}">
        <p14:creationId xmlns:p14="http://schemas.microsoft.com/office/powerpoint/2010/main" val="402379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39</a:t>
            </a:fld>
            <a:endParaRPr lang="en-US"/>
          </a:p>
        </p:txBody>
      </p:sp>
    </p:spTree>
    <p:extLst>
      <p:ext uri="{BB962C8B-B14F-4D97-AF65-F5344CB8AC3E}">
        <p14:creationId xmlns:p14="http://schemas.microsoft.com/office/powerpoint/2010/main" val="149651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40</a:t>
            </a:fld>
            <a:endParaRPr lang="en-US"/>
          </a:p>
        </p:txBody>
      </p:sp>
    </p:spTree>
    <p:extLst>
      <p:ext uri="{BB962C8B-B14F-4D97-AF65-F5344CB8AC3E}">
        <p14:creationId xmlns:p14="http://schemas.microsoft.com/office/powerpoint/2010/main" val="1974260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003798"/>
            <a:ext cx="4032448" cy="1152129"/>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ea typeface="맑은 고딕" pitchFamily="50" charset="-127"/>
              </a:rPr>
              <a:t>FREE PPT </a:t>
            </a:r>
          </a:p>
          <a:p>
            <a:pPr lvl="0"/>
            <a:r>
              <a:rPr lang="en-US" altLang="ko-KR" dirty="0">
                <a:ea typeface="맑은 고딕" pitchFamily="50" charset="-127"/>
              </a:rPr>
              <a:t>TEMPLATES</a:t>
            </a:r>
            <a:endParaRPr lang="en-US" altLang="ko-KR" dirty="0"/>
          </a:p>
        </p:txBody>
      </p:sp>
      <p:sp>
        <p:nvSpPr>
          <p:cNvPr id="11" name="Text Placeholder 9"/>
          <p:cNvSpPr>
            <a:spLocks noGrp="1"/>
          </p:cNvSpPr>
          <p:nvPr>
            <p:ph type="body" sz="quarter" idx="11" hasCustomPrompt="1"/>
          </p:nvPr>
        </p:nvSpPr>
        <p:spPr>
          <a:xfrm>
            <a:off x="395388" y="4155926"/>
            <a:ext cx="4032448" cy="576064"/>
          </a:xfrm>
          <a:prstGeom prst="rect">
            <a:avLst/>
          </a:prstGeom>
        </p:spPr>
        <p:txBody>
          <a:bodyPr anchor="ctr"/>
          <a:lstStyle>
            <a:lvl1pPr marL="0" indent="0" algn="l">
              <a:lnSpc>
                <a:spcPct val="100000"/>
              </a:lnSpc>
              <a:buNone/>
              <a:defRPr sz="1400" b="0" baseline="0">
                <a:solidFill>
                  <a:schemeClr val="bg1"/>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056" y="2282477"/>
            <a:ext cx="5002056" cy="254412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917849" y="2623270"/>
            <a:ext cx="2398211" cy="17729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0327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51520" y="210752"/>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69809" y="210752"/>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369809" y="1795096"/>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51520" y="3379104"/>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1751068" y="3379104"/>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6257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328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51272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3596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853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547951" y="2787774"/>
            <a:ext cx="3959992"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2"/>
          <p:cNvSpPr>
            <a:spLocks noGrp="1"/>
          </p:cNvSpPr>
          <p:nvPr>
            <p:ph type="pic" idx="1" hasCustomPrompt="1"/>
          </p:nvPr>
        </p:nvSpPr>
        <p:spPr>
          <a:xfrm>
            <a:off x="547951"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4627657"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4627657"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547951"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4627665" y="2806575"/>
            <a:ext cx="395999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24526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323528" y="987574"/>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644008" y="2571750"/>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452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 hasCustomPrompt="1"/>
          </p:nvPr>
        </p:nvSpPr>
        <p:spPr>
          <a:xfrm>
            <a:off x="323528" y="1315361"/>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644008" y="2899537"/>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5251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2063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50564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2699792" y="699542"/>
            <a:ext cx="3744416" cy="3744416"/>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5847953" y="984628"/>
            <a:ext cx="999728" cy="994953"/>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2747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046"/>
            <a:ext cx="4876800" cy="599480"/>
          </a:xfrm>
        </p:spPr>
        <p:txBody>
          <a:bodyPr/>
          <a:lstStyle/>
          <a:p>
            <a:r>
              <a:rPr lang="tr-TR"/>
              <a:t>Asıl başlık stili için tıklatın</a:t>
            </a:r>
            <a:endParaRPr lang="en-US" dirty="0"/>
          </a:p>
        </p:txBody>
      </p:sp>
      <p:sp>
        <p:nvSpPr>
          <p:cNvPr id="3" name="Content Placeholder 2"/>
          <p:cNvSpPr>
            <a:spLocks noGrp="1"/>
          </p:cNvSpPr>
          <p:nvPr>
            <p:ph idx="1"/>
          </p:nvPr>
        </p:nvSpPr>
        <p:spPr>
          <a:xfrm>
            <a:off x="457200" y="1200150"/>
            <a:ext cx="8229600" cy="34290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p:cNvSpPr>
            <a:spLocks noGrp="1"/>
          </p:cNvSpPr>
          <p:nvPr>
            <p:ph type="ftr" sz="quarter" idx="11"/>
          </p:nvPr>
        </p:nvSpPr>
        <p:spPr>
          <a:xfrm>
            <a:off x="5715000" y="129898"/>
            <a:ext cx="2468880" cy="225623"/>
          </a:xfrm>
        </p:spPr>
        <p:txBody>
          <a:bodyPr/>
          <a:lstStyle>
            <a:lvl1pPr>
              <a:defRPr/>
            </a:lvl1pPr>
          </a:lstStyle>
          <a:p>
            <a:r>
              <a:rPr lang="en-US" dirty="0"/>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pPr/>
              <a:t>‹#›</a:t>
            </a:fld>
            <a:endParaRPr lang="en-US"/>
          </a:p>
        </p:txBody>
      </p:sp>
    </p:spTree>
    <p:extLst>
      <p:ext uri="{BB962C8B-B14F-4D97-AF65-F5344CB8AC3E}">
        <p14:creationId xmlns:p14="http://schemas.microsoft.com/office/powerpoint/2010/main" val="2365927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rot="5400000">
            <a:off x="2286105" y="-398432"/>
            <a:ext cx="1332147" cy="5904359"/>
          </a:xfrm>
          <a:prstGeom prst="round2SameRect">
            <a:avLst>
              <a:gd name="adj1" fmla="val 50000"/>
              <a:gd name="adj2"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2173610"/>
            <a:ext cx="4283968" cy="473576"/>
          </a:xfrm>
          <a:prstGeom prst="rect">
            <a:avLst/>
          </a:prstGeom>
        </p:spPr>
        <p:txBody>
          <a:bodyPr anchor="ctr"/>
          <a:lstStyle>
            <a:lvl1pPr marL="0" indent="0" algn="r">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2647186"/>
            <a:ext cx="4283968" cy="288032"/>
          </a:xfrm>
          <a:prstGeom prst="rect">
            <a:avLst/>
          </a:prstGeom>
        </p:spPr>
        <p:txBody>
          <a:bodyPr anchor="ctr"/>
          <a:lstStyle>
            <a:lvl1pPr marL="0" indent="0" algn="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Oval 5"/>
          <p:cNvSpPr/>
          <p:nvPr userDrawn="1"/>
        </p:nvSpPr>
        <p:spPr>
          <a:xfrm>
            <a:off x="4608216" y="1977684"/>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13953"/>
            <a:ext cx="752432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0017"/>
            <a:ext cx="7524328"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0647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850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2" hasCustomPrompt="1"/>
          </p:nvPr>
        </p:nvSpPr>
        <p:spPr>
          <a:xfrm>
            <a:off x="538848"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2639427"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4727659"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6815891"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539552"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39551"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2639427"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2639426"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4727659"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4727658"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6815891"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6815890"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27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6097" y="1059582"/>
            <a:ext cx="3816424" cy="35898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5140112" y="1188189"/>
            <a:ext cx="3511110"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54720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48135" y="168535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2771800" y="3076575"/>
            <a:ext cx="2808312" cy="1583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5940152" y="3076575"/>
            <a:ext cx="2808312" cy="15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178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1" r:id="rId5"/>
    <p:sldLayoutId id="2147483655" r:id="rId6"/>
    <p:sldLayoutId id="2147483672" r:id="rId7"/>
    <p:sldLayoutId id="2147483675" r:id="rId8"/>
    <p:sldLayoutId id="2147483663" r:id="rId9"/>
    <p:sldLayoutId id="2147483674" r:id="rId10"/>
    <p:sldLayoutId id="2147483665" r:id="rId11"/>
    <p:sldLayoutId id="2147483666" r:id="rId12"/>
    <p:sldLayoutId id="2147483673" r:id="rId13"/>
    <p:sldLayoutId id="2147483669" r:id="rId14"/>
    <p:sldLayoutId id="2147483676" r:id="rId15"/>
    <p:sldLayoutId id="2147483668" r:id="rId16"/>
    <p:sldLayoutId id="2147483677" r:id="rId17"/>
    <p:sldLayoutId id="2147483656" r:id="rId18"/>
    <p:sldLayoutId id="2147483678" r:id="rId19"/>
    <p:sldLayoutId id="2147483679" r:id="rId20"/>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hal.gov.tr/Sayfalar/BildirimciSorgulama.aspx?fbclid=IwAR1OtuFNd7eaTqVrdwAP7F2t9rm3cmWPN2TRuXnTzQAryEFMIolTwYyzdX4"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9512" y="3026190"/>
            <a:ext cx="6552728" cy="1152129"/>
          </a:xfrm>
        </p:spPr>
        <p:txBody>
          <a:bodyPr/>
          <a:lstStyle/>
          <a:p>
            <a:pPr lvl="0"/>
            <a:r>
              <a:rPr lang="tr-TR" altLang="ko-KR" b="1" dirty="0">
                <a:solidFill>
                  <a:srgbClr val="FFFF00"/>
                </a:solidFill>
                <a:effectLst>
                  <a:outerShdw blurRad="38100" dist="38100" dir="2700000" algn="tl">
                    <a:srgbClr val="000000">
                      <a:alpha val="43137"/>
                    </a:srgbClr>
                  </a:outerShdw>
                </a:effectLst>
                <a:ea typeface="맑은 고딕" pitchFamily="50" charset="-127"/>
              </a:rPr>
              <a:t>509 Sayılı Tebliğ Işığında </a:t>
            </a:r>
          </a:p>
          <a:p>
            <a:pPr lvl="0"/>
            <a:r>
              <a:rPr lang="tr-TR" altLang="ko-KR" b="1" dirty="0">
                <a:solidFill>
                  <a:srgbClr val="FFFF00"/>
                </a:solidFill>
                <a:effectLst>
                  <a:outerShdw blurRad="38100" dist="38100" dir="2700000" algn="tl">
                    <a:srgbClr val="000000">
                      <a:alpha val="43137"/>
                    </a:srgbClr>
                  </a:outerShdw>
                </a:effectLst>
                <a:ea typeface="맑은 고딕" pitchFamily="50" charset="-127"/>
              </a:rPr>
              <a:t>Yeni Mali Uygulamalar</a:t>
            </a:r>
            <a:endParaRPr lang="en-US" altLang="ko-KR"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a:xfrm>
            <a:off x="323528" y="4299942"/>
            <a:ext cx="3456384" cy="576064"/>
          </a:xfrm>
        </p:spPr>
        <p:txBody>
          <a:bodyPr/>
          <a:lstStyle/>
          <a:p>
            <a:pPr>
              <a:spcBef>
                <a:spcPts val="0"/>
              </a:spcBef>
              <a:defRPr/>
            </a:pPr>
            <a:r>
              <a:rPr lang="tr-TR" altLang="ko-KR" sz="1600" dirty="0"/>
              <a:t>S. M. Mali Müşavir Selçuk GÜLTEN</a:t>
            </a:r>
            <a:endParaRPr lang="en-US" altLang="ko-KR" sz="1600" dirty="0"/>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01.07.2020 Tarihinde E-Fatura’ya</a:t>
            </a:r>
            <a:endParaRPr lang="ko-KR" altLang="en-US" dirty="0"/>
          </a:p>
        </p:txBody>
      </p:sp>
      <p:sp>
        <p:nvSpPr>
          <p:cNvPr id="3" name="Text Placeholder 2"/>
          <p:cNvSpPr>
            <a:spLocks noGrp="1"/>
          </p:cNvSpPr>
          <p:nvPr>
            <p:ph type="body" sz="quarter" idx="11"/>
          </p:nvPr>
        </p:nvSpPr>
        <p:spPr/>
        <p:txBody>
          <a:bodyPr/>
          <a:lstStyle/>
          <a:p>
            <a:pPr lvl="0"/>
            <a:r>
              <a:rPr lang="tr-TR" altLang="ko-KR" dirty="0"/>
              <a:t>Geçmek Zorunda Olanlar</a:t>
            </a:r>
            <a:endParaRPr lang="en-US" altLang="ko-KR" dirty="0"/>
          </a:p>
        </p:txBody>
      </p:sp>
      <p:sp>
        <p:nvSpPr>
          <p:cNvPr id="13" name="Text Placeholder 17"/>
          <p:cNvSpPr txBox="1">
            <a:spLocks/>
          </p:cNvSpPr>
          <p:nvPr/>
        </p:nvSpPr>
        <p:spPr>
          <a:xfrm>
            <a:off x="611204" y="1404100"/>
            <a:ext cx="1080475" cy="413934"/>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400" b="1" dirty="0">
                <a:solidFill>
                  <a:schemeClr val="bg1"/>
                </a:solidFill>
                <a:cs typeface="Arial" pitchFamily="34" charset="0"/>
              </a:rPr>
              <a:t>5.000.000</a:t>
            </a:r>
            <a:endParaRPr lang="en-US" sz="1400" b="1" dirty="0">
              <a:solidFill>
                <a:schemeClr val="bg1"/>
              </a:solidFill>
              <a:cs typeface="Arial" pitchFamily="34" charset="0"/>
            </a:endParaRPr>
          </a:p>
        </p:txBody>
      </p:sp>
      <p:sp>
        <p:nvSpPr>
          <p:cNvPr id="15" name="Text Placeholder 17"/>
          <p:cNvSpPr txBox="1">
            <a:spLocks/>
          </p:cNvSpPr>
          <p:nvPr/>
        </p:nvSpPr>
        <p:spPr>
          <a:xfrm>
            <a:off x="2653763" y="1404100"/>
            <a:ext cx="1137791" cy="413934"/>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400" b="1" dirty="0">
                <a:solidFill>
                  <a:schemeClr val="bg1"/>
                </a:solidFill>
                <a:cs typeface="Arial" pitchFamily="34" charset="0"/>
              </a:rPr>
              <a:t>Akaryakıt</a:t>
            </a:r>
            <a:endParaRPr lang="en-US" sz="1400" b="1" dirty="0">
              <a:solidFill>
                <a:schemeClr val="bg1"/>
              </a:solidFill>
              <a:cs typeface="Arial" pitchFamily="34" charset="0"/>
            </a:endParaRPr>
          </a:p>
        </p:txBody>
      </p:sp>
      <p:sp>
        <p:nvSpPr>
          <p:cNvPr id="16" name="Text Placeholder 17"/>
          <p:cNvSpPr txBox="1">
            <a:spLocks/>
          </p:cNvSpPr>
          <p:nvPr/>
        </p:nvSpPr>
        <p:spPr>
          <a:xfrm>
            <a:off x="4810955" y="1404100"/>
            <a:ext cx="901530" cy="413934"/>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400" b="1" dirty="0">
                <a:solidFill>
                  <a:schemeClr val="bg1"/>
                </a:solidFill>
                <a:cs typeface="Arial" pitchFamily="34" charset="0"/>
              </a:rPr>
              <a:t>Tekel</a:t>
            </a:r>
            <a:endParaRPr lang="en-US" sz="1400" b="1" dirty="0">
              <a:solidFill>
                <a:schemeClr val="bg1"/>
              </a:solidFill>
              <a:cs typeface="Arial" pitchFamily="34" charset="0"/>
            </a:endParaRPr>
          </a:p>
        </p:txBody>
      </p:sp>
      <p:sp>
        <p:nvSpPr>
          <p:cNvPr id="17" name="Text Placeholder 17"/>
          <p:cNvSpPr txBox="1">
            <a:spLocks/>
          </p:cNvSpPr>
          <p:nvPr/>
        </p:nvSpPr>
        <p:spPr>
          <a:xfrm>
            <a:off x="6876256" y="1404100"/>
            <a:ext cx="1080120" cy="413934"/>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400" b="1" dirty="0">
                <a:solidFill>
                  <a:schemeClr val="bg1"/>
                </a:solidFill>
                <a:cs typeface="Arial" pitchFamily="34" charset="0"/>
              </a:rPr>
              <a:t>01.01.2020</a:t>
            </a:r>
            <a:endParaRPr lang="en-US" sz="1400" b="1" dirty="0">
              <a:solidFill>
                <a:schemeClr val="bg1"/>
              </a:solidFill>
              <a:cs typeface="Arial" pitchFamily="34" charset="0"/>
            </a:endParaRPr>
          </a:p>
        </p:txBody>
      </p:sp>
      <p:sp>
        <p:nvSpPr>
          <p:cNvPr id="21" name="TextBox 20"/>
          <p:cNvSpPr txBox="1"/>
          <p:nvPr/>
        </p:nvSpPr>
        <p:spPr>
          <a:xfrm>
            <a:off x="417548" y="3723878"/>
            <a:ext cx="1862898" cy="1200329"/>
          </a:xfrm>
          <a:prstGeom prst="rect">
            <a:avLst/>
          </a:prstGeom>
          <a:noFill/>
        </p:spPr>
        <p:txBody>
          <a:bodyPr wrap="square" rtlCol="0" anchor="ctr">
            <a:spAutoFit/>
          </a:bodyPr>
          <a:lstStyle/>
          <a:p>
            <a:pPr algn="ctr"/>
            <a:r>
              <a:rPr lang="tr-TR" sz="1200" dirty="0"/>
              <a:t>2018 veya müteakip      hesap dönemleri brüt     satış hasılatı (veya        satışları ile gayrisafi iş    hasılatı) 5 Milyon TL ve üzeri olan mükellefler</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2443683" y="3697235"/>
            <a:ext cx="2198880" cy="1015663"/>
          </a:xfrm>
          <a:prstGeom prst="rect">
            <a:avLst/>
          </a:prstGeom>
          <a:noFill/>
        </p:spPr>
        <p:txBody>
          <a:bodyPr wrap="square" rtlCol="0" anchor="ctr">
            <a:spAutoFit/>
          </a:bodyPr>
          <a:lstStyle/>
          <a:p>
            <a:pPr algn="ctr"/>
            <a:r>
              <a:rPr lang="tr-TR" sz="1200" dirty="0"/>
              <a:t>ÖTV I sayılı listedeki malların     imali, ithali, teslimi vb. faaliyetleri nedeniyle EPDK'dan         lisans alan (bayilik lisansı      dâhil) mükellefler</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4805800" y="3716327"/>
            <a:ext cx="1643173" cy="1015663"/>
          </a:xfrm>
          <a:prstGeom prst="rect">
            <a:avLst/>
          </a:prstGeom>
          <a:noFill/>
        </p:spPr>
        <p:txBody>
          <a:bodyPr wrap="square" rtlCol="0" anchor="ctr">
            <a:spAutoFit/>
          </a:bodyPr>
          <a:lstStyle/>
          <a:p>
            <a:pPr algn="ctr"/>
            <a:r>
              <a:rPr lang="tr-TR" sz="1200" dirty="0"/>
              <a:t>Özel Tüketim Vergisi Kanununa ekli (III)    sayılı listedeki malları imal, inşa ve/veya      ithal edenler</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6660232" y="2122859"/>
            <a:ext cx="2232248" cy="1200329"/>
          </a:xfrm>
          <a:prstGeom prst="rect">
            <a:avLst/>
          </a:prstGeom>
          <a:noFill/>
        </p:spPr>
        <p:txBody>
          <a:bodyPr wrap="square" rtlCol="0" anchor="ctr">
            <a:spAutoFit/>
          </a:bodyPr>
          <a:lstStyle/>
          <a:p>
            <a:pPr algn="ctr"/>
            <a:r>
              <a:rPr lang="tr-TR" sz="1200" dirty="0"/>
              <a:t>Mal veya hizmetlerin alınması, satılması, kiralanması veya    dağıtımı işlemlerinin               gerçekleştirilmesine aracılık   eden bulunan internet             reklamcılığı hizmet aracıları</a:t>
            </a:r>
            <a:endParaRPr lang="ko-KR" altLang="en-US" sz="1200" dirty="0">
              <a:solidFill>
                <a:schemeClr val="tx1">
                  <a:lumMod val="75000"/>
                  <a:lumOff val="25000"/>
                </a:schemeClr>
              </a:solidFill>
              <a:cs typeface="Arial" pitchFamily="34" charset="0"/>
            </a:endParaRPr>
          </a:p>
        </p:txBody>
      </p:sp>
      <p:sp>
        <p:nvSpPr>
          <p:cNvPr id="37" name="Pie 24">
            <a:extLst>
              <a:ext uri="{FF2B5EF4-FFF2-40B4-BE49-F238E27FC236}">
                <a16:creationId xmlns:a16="http://schemas.microsoft.com/office/drawing/2014/main" xmlns="" id="{CF3895B4-9E1F-4834-8062-1F31A80D22BC}"/>
              </a:ext>
            </a:extLst>
          </p:cNvPr>
          <p:cNvSpPr/>
          <p:nvPr/>
        </p:nvSpPr>
        <p:spPr>
          <a:xfrm>
            <a:off x="1824493" y="1479602"/>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8" name="Parallelogram 15">
            <a:extLst>
              <a:ext uri="{FF2B5EF4-FFF2-40B4-BE49-F238E27FC236}">
                <a16:creationId xmlns:a16="http://schemas.microsoft.com/office/drawing/2014/main" xmlns="" id="{44CCA0B7-DC24-490E-B206-367E0094E123}"/>
              </a:ext>
            </a:extLst>
          </p:cNvPr>
          <p:cNvSpPr/>
          <p:nvPr/>
        </p:nvSpPr>
        <p:spPr>
          <a:xfrm rot="16200000">
            <a:off x="8105937" y="1462465"/>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9" name="Rectangle 9">
            <a:extLst>
              <a:ext uri="{FF2B5EF4-FFF2-40B4-BE49-F238E27FC236}">
                <a16:creationId xmlns:a16="http://schemas.microsoft.com/office/drawing/2014/main" xmlns="" id="{235942B6-8C1A-42EB-9F51-07336F375144}"/>
              </a:ext>
            </a:extLst>
          </p:cNvPr>
          <p:cNvSpPr/>
          <p:nvPr/>
        </p:nvSpPr>
        <p:spPr>
          <a:xfrm>
            <a:off x="3963075" y="1497150"/>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0" name="Rectangle 16">
            <a:extLst>
              <a:ext uri="{FF2B5EF4-FFF2-40B4-BE49-F238E27FC236}">
                <a16:creationId xmlns:a16="http://schemas.microsoft.com/office/drawing/2014/main" xmlns="" id="{D32F8C45-73B0-46D7-9375-64A6136E5284}"/>
              </a:ext>
            </a:extLst>
          </p:cNvPr>
          <p:cNvSpPr/>
          <p:nvPr/>
        </p:nvSpPr>
        <p:spPr>
          <a:xfrm rot="2700000">
            <a:off x="6081779" y="1440214"/>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pic>
        <p:nvPicPr>
          <p:cNvPr id="6" name="Resim Yer Tutucusu 5">
            <a:extLst>
              <a:ext uri="{FF2B5EF4-FFF2-40B4-BE49-F238E27FC236}">
                <a16:creationId xmlns:a16="http://schemas.microsoft.com/office/drawing/2014/main" xmlns="" id="{C52B9F94-764D-479E-AA29-41A657FBB8C8}"/>
              </a:ext>
            </a:extLst>
          </p:cNvPr>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l="20853" r="20853"/>
          <a:stretch>
            <a:fillRect/>
          </a:stretch>
        </p:blipFill>
        <p:spPr/>
      </p:pic>
      <p:pic>
        <p:nvPicPr>
          <p:cNvPr id="9" name="Resim Yer Tutucusu 8">
            <a:extLst>
              <a:ext uri="{FF2B5EF4-FFF2-40B4-BE49-F238E27FC236}">
                <a16:creationId xmlns:a16="http://schemas.microsoft.com/office/drawing/2014/main" xmlns="" id="{288309FF-EB38-43C2-816A-95871961EE07}"/>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l="20932" r="20932"/>
          <a:stretch>
            <a:fillRect/>
          </a:stretch>
        </p:blipFill>
        <p:spPr/>
      </p:pic>
      <p:pic>
        <p:nvPicPr>
          <p:cNvPr id="12" name="Resim Yer Tutucusu 11">
            <a:extLst>
              <a:ext uri="{FF2B5EF4-FFF2-40B4-BE49-F238E27FC236}">
                <a16:creationId xmlns:a16="http://schemas.microsoft.com/office/drawing/2014/main" xmlns="" id="{4510DB5A-B082-435D-BC6B-E0735A169DF6}"/>
              </a:ext>
            </a:extLst>
          </p:cNvPr>
          <p:cNvPicPr>
            <a:picLocks noGrp="1" noChangeAspect="1"/>
          </p:cNvPicPr>
          <p:nvPr>
            <p:ph type="pic" idx="14"/>
          </p:nvPr>
        </p:nvPicPr>
        <p:blipFill>
          <a:blip r:embed="rId4" cstate="print">
            <a:extLst>
              <a:ext uri="{28A0092B-C50C-407E-A947-70E740481C1C}">
                <a14:useLocalDpi xmlns:a14="http://schemas.microsoft.com/office/drawing/2010/main" val="0"/>
              </a:ext>
            </a:extLst>
          </a:blip>
          <a:srcRect l="11173" r="11173"/>
          <a:stretch>
            <a:fillRect/>
          </a:stretch>
        </p:blipFill>
        <p:spPr/>
      </p:pic>
      <p:sp>
        <p:nvSpPr>
          <p:cNvPr id="34" name="TextBox 29">
            <a:extLst>
              <a:ext uri="{FF2B5EF4-FFF2-40B4-BE49-F238E27FC236}">
                <a16:creationId xmlns:a16="http://schemas.microsoft.com/office/drawing/2014/main" xmlns="" id="{2BBEB541-67F4-4343-98B3-CC6AF33611E3}"/>
              </a:ext>
            </a:extLst>
          </p:cNvPr>
          <p:cNvSpPr txBox="1"/>
          <p:nvPr/>
        </p:nvSpPr>
        <p:spPr>
          <a:xfrm>
            <a:off x="6448974" y="3479977"/>
            <a:ext cx="2659530" cy="1384995"/>
          </a:xfrm>
          <a:prstGeom prst="rect">
            <a:avLst/>
          </a:prstGeom>
          <a:noFill/>
        </p:spPr>
        <p:txBody>
          <a:bodyPr wrap="square" rtlCol="0" anchor="ctr">
            <a:spAutoFit/>
          </a:bodyPr>
          <a:lstStyle/>
          <a:p>
            <a:pPr algn="ctr"/>
            <a:r>
              <a:rPr lang="tr-TR" sz="1200" dirty="0"/>
              <a:t>Sebze ve Meyveler ile Yeterli Arz      ve Talep Derinliği Bulunan Diğer       Malların Ticaretinin Düzenlenmesi   Hakkında Kanun hükümlerine göre  komisyoncu veya tüccar olarak        sebze ve meyve ticaretiyle iştigal     eden mükellefler</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4175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tr-TR" altLang="ko-KR" dirty="0"/>
              <a:t>E-Arşiv Faturaya Geçiş Kuralları</a:t>
            </a:r>
            <a:endParaRPr lang="ko-KR" altLang="en-US" dirty="0"/>
          </a:p>
        </p:txBody>
      </p:sp>
      <p:sp>
        <p:nvSpPr>
          <p:cNvPr id="12" name="Text Placeholder 1"/>
          <p:cNvSpPr txBox="1">
            <a:spLocks/>
          </p:cNvSpPr>
          <p:nvPr/>
        </p:nvSpPr>
        <p:spPr>
          <a:xfrm>
            <a:off x="323528" y="1478685"/>
            <a:ext cx="8712968" cy="9361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400" b="1" dirty="0">
                <a:solidFill>
                  <a:schemeClr val="tx1">
                    <a:lumMod val="75000"/>
                    <a:lumOff val="25000"/>
                  </a:schemeClr>
                </a:solidFill>
                <a:cs typeface="Arial" pitchFamily="34" charset="0"/>
              </a:rPr>
              <a:t>Hali </a:t>
            </a:r>
            <a:r>
              <a:rPr lang="en-US" altLang="ko-KR" sz="2400" b="1" dirty="0" err="1">
                <a:solidFill>
                  <a:schemeClr val="tx1">
                    <a:lumMod val="75000"/>
                    <a:lumOff val="25000"/>
                  </a:schemeClr>
                </a:solidFill>
                <a:cs typeface="Arial" pitchFamily="34" charset="0"/>
              </a:rPr>
              <a:t>hazırda</a:t>
            </a:r>
            <a:r>
              <a:rPr lang="en-US" altLang="ko-KR" sz="2400" b="1" dirty="0">
                <a:solidFill>
                  <a:schemeClr val="tx1">
                    <a:lumMod val="75000"/>
                    <a:lumOff val="25000"/>
                  </a:schemeClr>
                </a:solidFill>
                <a:cs typeface="Arial" pitchFamily="34" charset="0"/>
              </a:rPr>
              <a:t> e-</a:t>
            </a:r>
            <a:r>
              <a:rPr lang="en-US" altLang="ko-KR" sz="2400" b="1" dirty="0" err="1">
                <a:solidFill>
                  <a:schemeClr val="tx1">
                    <a:lumMod val="75000"/>
                    <a:lumOff val="25000"/>
                  </a:schemeClr>
                </a:solidFill>
                <a:cs typeface="Arial" pitchFamily="34" charset="0"/>
              </a:rPr>
              <a:t>Fatura</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Uygulamasına</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Dâhil</a:t>
            </a:r>
            <a:r>
              <a:rPr lang="en-US" altLang="ko-KR" sz="2400" b="1" dirty="0">
                <a:solidFill>
                  <a:schemeClr val="tx1">
                    <a:lumMod val="75000"/>
                    <a:lumOff val="25000"/>
                  </a:schemeClr>
                </a:solidFill>
                <a:cs typeface="Arial" pitchFamily="34" charset="0"/>
              </a:rPr>
              <a:t> Olan </a:t>
            </a:r>
            <a:r>
              <a:rPr lang="en-US" altLang="ko-KR" sz="2400" b="1" dirty="0" err="1">
                <a:solidFill>
                  <a:schemeClr val="tx1">
                    <a:lumMod val="75000"/>
                    <a:lumOff val="25000"/>
                  </a:schemeClr>
                </a:solidFill>
                <a:cs typeface="Arial" pitchFamily="34" charset="0"/>
              </a:rPr>
              <a:t>Mükellefler</a:t>
            </a:r>
            <a:endParaRPr lang="ko-KR" altLang="en-US" sz="2400" b="1" dirty="0">
              <a:solidFill>
                <a:schemeClr val="tx1">
                  <a:lumMod val="75000"/>
                  <a:lumOff val="25000"/>
                </a:schemeClr>
              </a:solidFill>
              <a:cs typeface="Arial" pitchFamily="34" charset="0"/>
            </a:endParaRPr>
          </a:p>
        </p:txBody>
      </p:sp>
      <p:sp>
        <p:nvSpPr>
          <p:cNvPr id="13" name="TextBox 12"/>
          <p:cNvSpPr txBox="1"/>
          <p:nvPr/>
        </p:nvSpPr>
        <p:spPr>
          <a:xfrm>
            <a:off x="3635896" y="2586266"/>
            <a:ext cx="5328592" cy="1569660"/>
          </a:xfrm>
          <a:prstGeom prst="rect">
            <a:avLst/>
          </a:prstGeom>
          <a:noFill/>
        </p:spPr>
        <p:txBody>
          <a:bodyPr wrap="square" rtlCol="0" anchor="ctr">
            <a:spAutoFit/>
          </a:bodyPr>
          <a:lstStyle/>
          <a:p>
            <a:r>
              <a:rPr lang="tr-TR" sz="1600" dirty="0">
                <a:solidFill>
                  <a:srgbClr val="FF0000"/>
                </a:solidFill>
              </a:rPr>
              <a:t>e-Fatura uygulamasına dahil olma zorunluluğu bulunan         mükellefler ile isteğe bağlı olarak e-Fatura uygulamasına      geçmiş olan </a:t>
            </a:r>
            <a:r>
              <a:rPr lang="tr-TR" sz="1600" dirty="0"/>
              <a:t>mükellefler dahil (faaliyetleri gereği fatura    yerine geçen belgeleri düzenleyenler hariç) </a:t>
            </a:r>
            <a:r>
              <a:rPr lang="tr-TR" sz="1600" b="1" dirty="0">
                <a:solidFill>
                  <a:srgbClr val="FF0000"/>
                </a:solidFill>
                <a:effectLst>
                  <a:outerShdw blurRad="38100" dist="38100" dir="2700000" algn="tl">
                    <a:srgbClr val="000000">
                      <a:alpha val="43137"/>
                    </a:srgbClr>
                  </a:outerShdw>
                </a:effectLst>
              </a:rPr>
              <a:t>1/1/2020</a:t>
            </a:r>
            <a:r>
              <a:rPr lang="tr-TR" sz="1600" dirty="0"/>
              <a:t>        tarihine kadar, e-arşiv uygulamasına geçmek </a:t>
            </a:r>
          </a:p>
          <a:p>
            <a:r>
              <a:rPr lang="tr-TR" sz="1600" dirty="0"/>
              <a:t>zorundadırlar.</a:t>
            </a:r>
            <a:endParaRPr lang="ko-KR" altLang="en-US" sz="1600" dirty="0">
              <a:solidFill>
                <a:schemeClr val="tx1">
                  <a:lumMod val="75000"/>
                  <a:lumOff val="25000"/>
                </a:schemeClr>
              </a:solidFill>
              <a:cs typeface="Arial" pitchFamily="34" charset="0"/>
            </a:endParaRPr>
          </a:p>
        </p:txBody>
      </p:sp>
      <p:pic>
        <p:nvPicPr>
          <p:cNvPr id="6" name="Resim Yer Tutucusu 5">
            <a:extLst>
              <a:ext uri="{FF2B5EF4-FFF2-40B4-BE49-F238E27FC236}">
                <a16:creationId xmlns:a16="http://schemas.microsoft.com/office/drawing/2014/main" xmlns="" id="{DBBFECE3-B688-4923-A9D5-9D1F67C2C2A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414" r="9414"/>
          <a:stretch>
            <a:fillRect/>
          </a:stretch>
        </p:blipFill>
        <p:spPr>
          <a:xfrm>
            <a:off x="917575" y="2622550"/>
            <a:ext cx="2398713" cy="1773238"/>
          </a:xfrm>
        </p:spPr>
      </p:pic>
    </p:spTree>
    <p:extLst>
      <p:ext uri="{BB962C8B-B14F-4D97-AF65-F5344CB8AC3E}">
        <p14:creationId xmlns:p14="http://schemas.microsoft.com/office/powerpoint/2010/main" val="387530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tr-TR" altLang="ko-KR" dirty="0"/>
              <a:t>E-Arşiv Faturaya Geçiş Kuralları</a:t>
            </a:r>
            <a:endParaRPr lang="ko-KR" altLang="en-US" dirty="0"/>
          </a:p>
        </p:txBody>
      </p:sp>
      <p:sp>
        <p:nvSpPr>
          <p:cNvPr id="12" name="Text Placeholder 1"/>
          <p:cNvSpPr txBox="1">
            <a:spLocks/>
          </p:cNvSpPr>
          <p:nvPr/>
        </p:nvSpPr>
        <p:spPr>
          <a:xfrm>
            <a:off x="107504" y="1275606"/>
            <a:ext cx="8712968" cy="9361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400" b="1" dirty="0" err="1">
                <a:solidFill>
                  <a:schemeClr val="tx1">
                    <a:lumMod val="75000"/>
                    <a:lumOff val="25000"/>
                  </a:schemeClr>
                </a:solidFill>
                <a:cs typeface="Arial" pitchFamily="34" charset="0"/>
              </a:rPr>
              <a:t>Aracı</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Hizmet</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Sağlayıcıları</a:t>
            </a:r>
            <a:r>
              <a:rPr lang="en-US" altLang="ko-KR" sz="2400" b="1" dirty="0">
                <a:solidFill>
                  <a:schemeClr val="tx1">
                    <a:lumMod val="75000"/>
                    <a:lumOff val="25000"/>
                  </a:schemeClr>
                </a:solidFill>
                <a:cs typeface="Arial" pitchFamily="34" charset="0"/>
              </a:rPr>
              <a:t>, İnternet </a:t>
            </a:r>
            <a:r>
              <a:rPr lang="en-US" altLang="ko-KR" sz="2400" b="1" dirty="0" err="1">
                <a:solidFill>
                  <a:schemeClr val="tx1">
                    <a:lumMod val="75000"/>
                    <a:lumOff val="25000"/>
                  </a:schemeClr>
                </a:solidFill>
                <a:cs typeface="Arial" pitchFamily="34" charset="0"/>
              </a:rPr>
              <a:t>Ortamında</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İlan</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Yayınlayanlar</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ile</a:t>
            </a:r>
            <a:r>
              <a:rPr lang="en-US" altLang="ko-KR" sz="2400" b="1" dirty="0">
                <a:solidFill>
                  <a:schemeClr val="tx1">
                    <a:lumMod val="75000"/>
                    <a:lumOff val="25000"/>
                  </a:schemeClr>
                </a:solidFill>
                <a:cs typeface="Arial" pitchFamily="34" charset="0"/>
              </a:rPr>
              <a:t> İnternet</a:t>
            </a:r>
            <a:r>
              <a:rPr lang="tr-TR"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Reklamcılığı</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Hizmet</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Aracılarının</a:t>
            </a:r>
            <a:r>
              <a:rPr lang="en-US" altLang="ko-KR" sz="2400" b="1" dirty="0">
                <a:solidFill>
                  <a:schemeClr val="tx1">
                    <a:lumMod val="75000"/>
                    <a:lumOff val="25000"/>
                  </a:schemeClr>
                </a:solidFill>
                <a:cs typeface="Arial" pitchFamily="34" charset="0"/>
              </a:rPr>
              <a:t> e-</a:t>
            </a:r>
            <a:r>
              <a:rPr lang="en-US" altLang="ko-KR" sz="2400" b="1" dirty="0" err="1">
                <a:solidFill>
                  <a:schemeClr val="tx1">
                    <a:lumMod val="75000"/>
                    <a:lumOff val="25000"/>
                  </a:schemeClr>
                </a:solidFill>
                <a:cs typeface="Arial" pitchFamily="34" charset="0"/>
              </a:rPr>
              <a:t>Arşiv</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Fatura</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Uygulamasına</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Geçiş</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Zorunluluğu</a:t>
            </a:r>
            <a:endParaRPr lang="ko-KR" altLang="en-US" sz="2400" b="1" dirty="0">
              <a:solidFill>
                <a:schemeClr val="tx1">
                  <a:lumMod val="75000"/>
                  <a:lumOff val="25000"/>
                </a:schemeClr>
              </a:solidFill>
              <a:cs typeface="Arial" pitchFamily="34" charset="0"/>
            </a:endParaRPr>
          </a:p>
        </p:txBody>
      </p:sp>
      <p:sp>
        <p:nvSpPr>
          <p:cNvPr id="13" name="TextBox 12"/>
          <p:cNvSpPr txBox="1"/>
          <p:nvPr/>
        </p:nvSpPr>
        <p:spPr>
          <a:xfrm>
            <a:off x="3818995" y="2347567"/>
            <a:ext cx="5289509" cy="2677656"/>
          </a:xfrm>
          <a:prstGeom prst="rect">
            <a:avLst/>
          </a:prstGeom>
          <a:noFill/>
        </p:spPr>
        <p:txBody>
          <a:bodyPr wrap="square" rtlCol="0" anchor="ctr">
            <a:spAutoFit/>
          </a:bodyPr>
          <a:lstStyle/>
          <a:p>
            <a:r>
              <a:rPr lang="tr-TR" sz="1200" dirty="0"/>
              <a:t>Mal veya hizmetlerin alınması, satılması, kiralanması veya dağıtımı             işlemlerinin gerçekleştirilmesine aracılık etmek üzere internet ortamında     Elektronik Ticaretin     Düzenlenmesi Hakkında Kanunda tanımlanan           başkalarına ait iktisadi ve ticari faaliyetlerin yapılmasına elektronik ticaret    ortamını sağlayan gerçek ya da tüzel kişi aracı hizmet sağlayıcıları,              internet ortamında gerçek ve tüzel kişilere ait  gayrimenkul, motorlu araç     vasıtalarının satılmasına veya kiralanmasına ilişkin ilanları yayınlayan          internet sitelerinin sahipleri veya işleticileri ile internet ortamında reklamların yayınlanmasına aracılık faaliyetinde bulunan internet reklamcılığı                 hizmet aracıları, </a:t>
            </a:r>
            <a:r>
              <a:rPr lang="tr-TR" sz="1200" b="1" dirty="0">
                <a:solidFill>
                  <a:srgbClr val="FF0000"/>
                </a:solidFill>
                <a:effectLst>
                  <a:outerShdw blurRad="38100" dist="38100" dir="2700000" algn="tl">
                    <a:srgbClr val="000000">
                      <a:alpha val="43137"/>
                    </a:srgbClr>
                  </a:outerShdw>
                </a:effectLst>
              </a:rPr>
              <a:t>1/1/2020 tarihine kadar (2020 </a:t>
            </a:r>
            <a:r>
              <a:rPr lang="tr-TR" sz="1200" dirty="0"/>
              <a:t>ve müteakip hesap              dönemlerinden    itibaren bu paragrafta belirtilen işler ile iştigal etmek üzere işe başlayacak mükelleflerin ise </a:t>
            </a:r>
            <a:r>
              <a:rPr lang="tr-TR" sz="1200" b="1" dirty="0">
                <a:solidFill>
                  <a:srgbClr val="FF0000"/>
                </a:solidFill>
                <a:effectLst>
                  <a:outerShdw blurRad="38100" dist="38100" dir="2700000" algn="tl">
                    <a:srgbClr val="000000">
                      <a:alpha val="43137"/>
                    </a:srgbClr>
                  </a:outerShdw>
                </a:effectLst>
              </a:rPr>
              <a:t>işe başlama tarihinden itibaren 3 ay        içinde) </a:t>
            </a:r>
            <a:r>
              <a:rPr lang="tr-TR" sz="1200" dirty="0"/>
              <a:t>başvurularını ve fiili geçiş hazırlıklarını tamamlayarak e-Arşiv Fatura            uygulamasına geçmek zorundadır. </a:t>
            </a:r>
            <a:endParaRPr lang="ko-KR" altLang="en-US" sz="1200" dirty="0">
              <a:solidFill>
                <a:schemeClr val="tx1">
                  <a:lumMod val="75000"/>
                  <a:lumOff val="25000"/>
                </a:schemeClr>
              </a:solidFill>
              <a:cs typeface="Arial" pitchFamily="34" charset="0"/>
            </a:endParaRPr>
          </a:p>
        </p:txBody>
      </p:sp>
      <p:pic>
        <p:nvPicPr>
          <p:cNvPr id="6" name="Resim Yer Tutucusu 5">
            <a:extLst>
              <a:ext uri="{FF2B5EF4-FFF2-40B4-BE49-F238E27FC236}">
                <a16:creationId xmlns:a16="http://schemas.microsoft.com/office/drawing/2014/main" xmlns="" id="{DBBFECE3-B688-4923-A9D5-9D1F67C2C2A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917575" y="2586266"/>
            <a:ext cx="2398713" cy="1857691"/>
          </a:xfrm>
        </p:spPr>
      </p:pic>
    </p:spTree>
    <p:extLst>
      <p:ext uri="{BB962C8B-B14F-4D97-AF65-F5344CB8AC3E}">
        <p14:creationId xmlns:p14="http://schemas.microsoft.com/office/powerpoint/2010/main" val="83665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628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85377"/>
            <a:ext cx="7200800" cy="830997"/>
          </a:xfrm>
          <a:prstGeom prst="rect">
            <a:avLst/>
          </a:prstGeom>
        </p:spPr>
        <p:txBody>
          <a:bodyPr/>
          <a:lstStyle/>
          <a:p>
            <a:r>
              <a:rPr lang="en-US" altLang="ko-KR" sz="2800" dirty="0"/>
              <a:t>e-</a:t>
            </a:r>
            <a:r>
              <a:rPr lang="en-US" altLang="ko-KR" sz="2800" dirty="0" err="1"/>
              <a:t>Arşiv</a:t>
            </a:r>
            <a:r>
              <a:rPr lang="en-US" altLang="ko-KR" sz="2800" dirty="0"/>
              <a:t> </a:t>
            </a:r>
            <a:r>
              <a:rPr lang="en-US" altLang="ko-KR" sz="2800" dirty="0" err="1"/>
              <a:t>Fatura</a:t>
            </a:r>
            <a:r>
              <a:rPr lang="en-US" altLang="ko-KR" sz="2800" dirty="0"/>
              <a:t> </a:t>
            </a:r>
            <a:r>
              <a:rPr lang="en-US" altLang="ko-KR" sz="2800" dirty="0" err="1"/>
              <a:t>Olarak</a:t>
            </a:r>
            <a:r>
              <a:rPr lang="en-US" altLang="ko-KR" sz="2800" dirty="0"/>
              <a:t> </a:t>
            </a:r>
            <a:r>
              <a:rPr lang="en-US" altLang="ko-KR" sz="2800" dirty="0" err="1"/>
              <a:t>Düzenlenme</a:t>
            </a:r>
            <a:r>
              <a:rPr lang="en-US" altLang="ko-KR" sz="2800" dirty="0"/>
              <a:t> </a:t>
            </a:r>
            <a:r>
              <a:rPr lang="en-US" altLang="ko-KR" sz="2800" dirty="0" err="1"/>
              <a:t>Zorunluluğu</a:t>
            </a:r>
            <a:r>
              <a:rPr lang="en-US" altLang="ko-KR" sz="2800" dirty="0"/>
              <a:t> </a:t>
            </a:r>
            <a:r>
              <a:rPr lang="en-US" altLang="ko-KR" sz="2800" dirty="0" err="1"/>
              <a:t>Getirilen</a:t>
            </a:r>
            <a:r>
              <a:rPr lang="en-US" altLang="ko-KR" sz="2800" dirty="0"/>
              <a:t> </a:t>
            </a:r>
            <a:r>
              <a:rPr lang="en-US" altLang="ko-KR" sz="2800" dirty="0" err="1"/>
              <a:t>Diğer</a:t>
            </a:r>
            <a:r>
              <a:rPr lang="en-US" altLang="ko-KR" sz="2800" dirty="0"/>
              <a:t> </a:t>
            </a:r>
            <a:r>
              <a:rPr lang="en-US" altLang="ko-KR" sz="2800" dirty="0" err="1"/>
              <a:t>Faturalar</a:t>
            </a:r>
            <a:endParaRPr lang="ko-KR" altLang="en-US" sz="2800" dirty="0"/>
          </a:p>
        </p:txBody>
      </p:sp>
      <p:sp>
        <p:nvSpPr>
          <p:cNvPr id="11" name="Text Placeholder 13"/>
          <p:cNvSpPr txBox="1">
            <a:spLocks/>
          </p:cNvSpPr>
          <p:nvPr/>
        </p:nvSpPr>
        <p:spPr>
          <a:xfrm>
            <a:off x="4803028" y="1115867"/>
            <a:ext cx="4176466"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tr-TR" sz="2000" b="1" dirty="0">
                <a:solidFill>
                  <a:schemeClr val="accent3"/>
                </a:solidFill>
                <a:cs typeface="Arial" pitchFamily="34" charset="0"/>
              </a:rPr>
              <a:t>5.000,00 TL</a:t>
            </a:r>
            <a:endParaRPr lang="en-US" altLang="ko-KR" sz="2000" b="1" dirty="0">
              <a:solidFill>
                <a:schemeClr val="accent3"/>
              </a:solidFill>
              <a:cs typeface="Arial" pitchFamily="34" charset="0"/>
            </a:endParaRPr>
          </a:p>
          <a:p>
            <a:pPr marL="0" indent="0">
              <a:lnSpc>
                <a:spcPct val="110000"/>
              </a:lnSpc>
              <a:buNone/>
            </a:pPr>
            <a:r>
              <a:rPr lang="tr-TR" altLang="ko-KR" sz="2000" b="1" dirty="0">
                <a:solidFill>
                  <a:schemeClr val="tx1">
                    <a:lumMod val="75000"/>
                    <a:lumOff val="25000"/>
                  </a:schemeClr>
                </a:solidFill>
                <a:cs typeface="Arial" pitchFamily="34" charset="0"/>
              </a:rPr>
              <a:t>Karşı Taraf Vergi Mükellefi İse</a:t>
            </a:r>
            <a:endParaRPr lang="en-US" altLang="ko-KR" sz="2000" b="1" dirty="0">
              <a:solidFill>
                <a:schemeClr val="tx1">
                  <a:lumMod val="75000"/>
                  <a:lumOff val="25000"/>
                </a:schemeClr>
              </a:solidFill>
              <a:cs typeface="Arial" pitchFamily="34" charset="0"/>
            </a:endParaRPr>
          </a:p>
        </p:txBody>
      </p:sp>
      <p:sp>
        <p:nvSpPr>
          <p:cNvPr id="12" name="TextBox 11"/>
          <p:cNvSpPr txBox="1"/>
          <p:nvPr/>
        </p:nvSpPr>
        <p:spPr>
          <a:xfrm>
            <a:off x="4651510" y="1882562"/>
            <a:ext cx="4176466" cy="1015663"/>
          </a:xfrm>
          <a:prstGeom prst="rect">
            <a:avLst/>
          </a:prstGeom>
          <a:noFill/>
        </p:spPr>
        <p:txBody>
          <a:bodyPr wrap="square" rtlCol="0" anchor="ctr">
            <a:spAutoFit/>
          </a:bodyPr>
          <a:lstStyle/>
          <a:p>
            <a:r>
              <a:rPr lang="tr-TR" sz="1200" dirty="0"/>
              <a:t>1/1/2020 tarihinden itibaren (vergi mükelleflerine                düzenlenenler açısından vergiler dahil toplam tutarı            5 Bin TL’yi</a:t>
            </a:r>
            <a:r>
              <a:rPr lang="tr-TR" sz="1200" dirty="0">
                <a:solidFill>
                  <a:schemeClr val="tx1">
                    <a:lumMod val="75000"/>
                    <a:lumOff val="25000"/>
                  </a:schemeClr>
                </a:solidFill>
                <a:cs typeface="Arial" pitchFamily="34" charset="0"/>
              </a:rPr>
              <a:t>  </a:t>
            </a:r>
            <a:r>
              <a:rPr lang="tr-TR" sz="1200" dirty="0"/>
              <a:t>aşması halinde, söz konusu faturaların “e-Arşiv Fatura”  olarak  Başkanlıkça sunulan   e-Belge düzenleme portali üzerinden düzenlenmesi zorunludur. </a:t>
            </a:r>
            <a:endParaRPr lang="en-US" altLang="ko-KR" sz="1200" dirty="0">
              <a:solidFill>
                <a:schemeClr val="tx1">
                  <a:lumMod val="75000"/>
                  <a:lumOff val="25000"/>
                </a:schemeClr>
              </a:solidFill>
              <a:cs typeface="Arial" pitchFamily="34" charset="0"/>
            </a:endParaRPr>
          </a:p>
        </p:txBody>
      </p:sp>
      <p:sp>
        <p:nvSpPr>
          <p:cNvPr id="13" name="Text Placeholder 13"/>
          <p:cNvSpPr txBox="1">
            <a:spLocks/>
          </p:cNvSpPr>
          <p:nvPr/>
        </p:nvSpPr>
        <p:spPr>
          <a:xfrm>
            <a:off x="323528" y="3217099"/>
            <a:ext cx="4176466"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tr-TR" sz="2000" b="1" dirty="0">
                <a:solidFill>
                  <a:schemeClr val="accent3"/>
                </a:solidFill>
                <a:cs typeface="Arial" pitchFamily="34" charset="0"/>
              </a:rPr>
              <a:t>30.000,00 TL</a:t>
            </a:r>
            <a:endParaRPr lang="en-US" altLang="ko-KR" sz="2000" b="1" dirty="0">
              <a:solidFill>
                <a:schemeClr val="accent3"/>
              </a:solidFill>
              <a:cs typeface="Arial" pitchFamily="34" charset="0"/>
            </a:endParaRPr>
          </a:p>
          <a:p>
            <a:pPr marL="0" indent="0" algn="r">
              <a:lnSpc>
                <a:spcPct val="110000"/>
              </a:lnSpc>
              <a:buNone/>
            </a:pPr>
            <a:r>
              <a:rPr lang="tr-TR" altLang="ko-KR" sz="2000" b="1" dirty="0">
                <a:solidFill>
                  <a:schemeClr val="tx1">
                    <a:lumMod val="75000"/>
                    <a:lumOff val="25000"/>
                  </a:schemeClr>
                </a:solidFill>
                <a:cs typeface="Arial" pitchFamily="34" charset="0"/>
              </a:rPr>
              <a:t>Karşıdaki Vergi Mükellefi Değilse</a:t>
            </a:r>
            <a:endParaRPr lang="en-US" altLang="ko-KR" sz="2000" b="1" dirty="0">
              <a:solidFill>
                <a:schemeClr val="tx1">
                  <a:lumMod val="75000"/>
                  <a:lumOff val="25000"/>
                </a:schemeClr>
              </a:solidFill>
              <a:cs typeface="Arial" pitchFamily="34" charset="0"/>
            </a:endParaRPr>
          </a:p>
        </p:txBody>
      </p:sp>
      <p:sp>
        <p:nvSpPr>
          <p:cNvPr id="14" name="TextBox 13"/>
          <p:cNvSpPr txBox="1"/>
          <p:nvPr/>
        </p:nvSpPr>
        <p:spPr>
          <a:xfrm>
            <a:off x="251520" y="3966708"/>
            <a:ext cx="4248473" cy="1015663"/>
          </a:xfrm>
          <a:prstGeom prst="rect">
            <a:avLst/>
          </a:prstGeom>
          <a:noFill/>
        </p:spPr>
        <p:txBody>
          <a:bodyPr wrap="square" rtlCol="0" anchor="ctr">
            <a:spAutoFit/>
          </a:bodyPr>
          <a:lstStyle/>
          <a:p>
            <a:pPr algn="r"/>
            <a:r>
              <a:rPr lang="tr-TR" sz="1200" dirty="0"/>
              <a:t>1/1/2020 tarihinden itibaren düzenlenecek faturaların,          vergiler dahil toplam tutarının 30 Bin TL’yi aşması halinde,   söz konusu faturaların “e-Arşiv Fatura” olarak Başkanlıkça  sunulan e-Belge düzenleme portali üzerinden düzenlenmesi       zorunludur.  </a:t>
            </a:r>
            <a:endParaRPr lang="en-US" altLang="ko-KR" sz="1200" dirty="0">
              <a:solidFill>
                <a:schemeClr val="tx1">
                  <a:lumMod val="75000"/>
                  <a:lumOff val="25000"/>
                </a:schemeClr>
              </a:solidFill>
              <a:cs typeface="Arial" pitchFamily="34" charset="0"/>
            </a:endParaRPr>
          </a:p>
        </p:txBody>
      </p:sp>
      <p:pic>
        <p:nvPicPr>
          <p:cNvPr id="15" name="Resim Yer Tutucusu 14">
            <a:extLst>
              <a:ext uri="{FF2B5EF4-FFF2-40B4-BE49-F238E27FC236}">
                <a16:creationId xmlns:a16="http://schemas.microsoft.com/office/drawing/2014/main" xmlns="" id="{9EC7263E-98C0-448E-997A-5F8606BA8D8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647" b="8647"/>
          <a:stretch>
            <a:fillRect/>
          </a:stretch>
        </p:blipFill>
        <p:spPr/>
      </p:pic>
      <p:pic>
        <p:nvPicPr>
          <p:cNvPr id="9" name="Resim Yer Tutucusu 8">
            <a:extLst>
              <a:ext uri="{FF2B5EF4-FFF2-40B4-BE49-F238E27FC236}">
                <a16:creationId xmlns:a16="http://schemas.microsoft.com/office/drawing/2014/main" xmlns="" id="{FB96B615-985B-4D01-90E6-E83321CE4AD2}"/>
              </a:ext>
            </a:extLst>
          </p:cNvPr>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t="15953" b="15953"/>
          <a:stretch>
            <a:fillRect/>
          </a:stretch>
        </p:blipFill>
        <p:spPr/>
      </p:pic>
    </p:spTree>
    <p:extLst>
      <p:ext uri="{BB962C8B-B14F-4D97-AF65-F5344CB8AC3E}">
        <p14:creationId xmlns:p14="http://schemas.microsoft.com/office/powerpoint/2010/main" val="291285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tr-TR" sz="2000" b="1" dirty="0"/>
              <a:t>5.000 TL ÜZERİ  FATURA KONUSUNDA YANLIŞ       ANLAŞILANLAR</a:t>
            </a:r>
            <a:endParaRPr lang="ko-KR" altLang="en-US" sz="2000" dirty="0">
              <a:solidFill>
                <a:schemeClr val="tx1">
                  <a:lumMod val="75000"/>
                  <a:lumOff val="25000"/>
                </a:schemeClr>
              </a:solidFill>
            </a:endParaRPr>
          </a:p>
        </p:txBody>
      </p:sp>
      <p:grpSp>
        <p:nvGrpSpPr>
          <p:cNvPr id="5" name="Group 4"/>
          <p:cNvGrpSpPr/>
          <p:nvPr/>
        </p:nvGrpSpPr>
        <p:grpSpPr>
          <a:xfrm>
            <a:off x="7944605" y="2411375"/>
            <a:ext cx="999728" cy="994953"/>
            <a:chOff x="6127601" y="487152"/>
            <a:chExt cx="999728" cy="994953"/>
          </a:xfrm>
        </p:grpSpPr>
        <p:sp>
          <p:nvSpPr>
            <p:cNvPr id="6" name="Oval 5"/>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27523" y="790582"/>
            <a:ext cx="488093" cy="485762"/>
            <a:chOff x="6127601" y="487152"/>
            <a:chExt cx="999728" cy="994953"/>
          </a:xfrm>
          <a:solidFill>
            <a:schemeClr val="bg1">
              <a:alpha val="70000"/>
            </a:schemeClr>
          </a:solidFill>
        </p:grpSpPr>
        <p:sp>
          <p:nvSpPr>
            <p:cNvPr id="10" name="Oval 9"/>
            <p:cNvSpPr/>
            <p:nvPr userDrawn="1"/>
          </p:nvSpPr>
          <p:spPr>
            <a:xfrm>
              <a:off x="6127601" y="76202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847681" y="621668"/>
              <a:ext cx="279648" cy="279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0" y="96018"/>
            <a:ext cx="5516488" cy="4770537"/>
          </a:xfrm>
          <a:prstGeom prst="rect">
            <a:avLst/>
          </a:prstGeom>
          <a:noFill/>
        </p:spPr>
        <p:txBody>
          <a:bodyPr wrap="square" rtlCol="0" anchor="ctr">
            <a:spAutoFit/>
          </a:bodyPr>
          <a:lstStyle/>
          <a:p>
            <a:r>
              <a:rPr lang="tr-TR" sz="1600" dirty="0">
                <a:solidFill>
                  <a:schemeClr val="accent3"/>
                </a:solidFill>
              </a:rPr>
              <a:t>1.</a:t>
            </a:r>
            <a:r>
              <a:rPr lang="tr-TR" sz="1600" dirty="0">
                <a:solidFill>
                  <a:schemeClr val="bg1"/>
                </a:solidFill>
              </a:rPr>
              <a:t> 5.000 TL limiti sadece e fatura kapsamında olanları          ilgilendiriyor görüşü yanlış. Aksine e fatura ve e arşiv          kapsamında olmayan tüm mükellefleri ilgilendiriyor.</a:t>
            </a:r>
          </a:p>
          <a:p>
            <a:r>
              <a:rPr lang="tr-TR" sz="1600" dirty="0">
                <a:solidFill>
                  <a:schemeClr val="accent3"/>
                </a:solidFill>
              </a:rPr>
              <a:t>2.</a:t>
            </a:r>
            <a:r>
              <a:rPr lang="tr-TR" sz="1600" dirty="0">
                <a:solidFill>
                  <a:schemeClr val="bg1"/>
                </a:solidFill>
              </a:rPr>
              <a:t> 5.000 TL limitini aşan fatura düzenlendi diye bu  tarihten itibaren e arşive geçilmiş olmuyor. Sadece limit üstündeki   fatura e arşiv oluyor. Limit altında kalan işlemler kağıt         fatura olarak devam edecek. Yani kağıt fatura devri henüz bitmedi.</a:t>
            </a:r>
          </a:p>
          <a:p>
            <a:r>
              <a:rPr lang="tr-TR" sz="1600" dirty="0">
                <a:solidFill>
                  <a:schemeClr val="accent3"/>
                </a:solidFill>
              </a:rPr>
              <a:t>3.</a:t>
            </a:r>
            <a:r>
              <a:rPr lang="tr-TR" sz="1600" dirty="0">
                <a:solidFill>
                  <a:schemeClr val="bg1"/>
                </a:solidFill>
              </a:rPr>
              <a:t> Eskiden e fatura mükellefi alıcıya e arşiv düzenlenemiyordu. Yeni tebliğ ile e fatura sistemine kayıtlı kullanıcı e arşiv kabul edebilecek. </a:t>
            </a:r>
          </a:p>
          <a:p>
            <a:r>
              <a:rPr lang="tr-TR" sz="1600" dirty="0">
                <a:solidFill>
                  <a:schemeClr val="accent3"/>
                </a:solidFill>
              </a:rPr>
              <a:t>4.</a:t>
            </a:r>
            <a:r>
              <a:rPr lang="tr-TR" sz="1600" dirty="0">
                <a:solidFill>
                  <a:schemeClr val="bg1"/>
                </a:solidFill>
              </a:rPr>
              <a:t> E fatura ve e arşiv kapsamında olmayıp 5.000 TL   üzeri faturayı e arşiv olarak düzenlemek zorunda olan mükellef  bunun için e imza alıp, </a:t>
            </a:r>
            <a:r>
              <a:rPr lang="tr-TR" sz="1600" dirty="0" err="1">
                <a:solidFill>
                  <a:schemeClr val="bg1"/>
                </a:solidFill>
              </a:rPr>
              <a:t>entegratör</a:t>
            </a:r>
            <a:r>
              <a:rPr lang="tr-TR" sz="1600" dirty="0">
                <a:solidFill>
                  <a:schemeClr val="bg1"/>
                </a:solidFill>
              </a:rPr>
              <a:t> ile anlaşıp e fatura ve e arşive geçmek zorunda değil. Limit  üstündeki bu faturayı GİB e- belge </a:t>
            </a:r>
            <a:r>
              <a:rPr lang="tr-TR" sz="1600" dirty="0" err="1">
                <a:solidFill>
                  <a:schemeClr val="bg1"/>
                </a:solidFill>
              </a:rPr>
              <a:t>portalında</a:t>
            </a:r>
            <a:r>
              <a:rPr lang="tr-TR" sz="1600" dirty="0">
                <a:solidFill>
                  <a:schemeClr val="bg1"/>
                </a:solidFill>
              </a:rPr>
              <a:t>  düzenleyecek. Bunun için e imza  yada mali mühür       almasına gerek olmayacak çünkü bu  faturayı Başkanlığa ait e imza veya mali mühür ile de          imzalayabilecek.</a:t>
            </a:r>
          </a:p>
        </p:txBody>
      </p:sp>
    </p:spTree>
    <p:extLst>
      <p:ext uri="{BB962C8B-B14F-4D97-AF65-F5344CB8AC3E}">
        <p14:creationId xmlns:p14="http://schemas.microsoft.com/office/powerpoint/2010/main" val="76515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tr-TR" sz="2000" b="1" dirty="0"/>
              <a:t>5.000 TL ÜZERİ  FATURA KONUSUNDA YANLIŞ       ANLAŞILANLAR</a:t>
            </a:r>
            <a:endParaRPr lang="ko-KR" altLang="en-US" sz="2000" dirty="0">
              <a:solidFill>
                <a:schemeClr val="tx1">
                  <a:lumMod val="75000"/>
                  <a:lumOff val="25000"/>
                </a:schemeClr>
              </a:solidFill>
            </a:endParaRPr>
          </a:p>
        </p:txBody>
      </p:sp>
      <p:grpSp>
        <p:nvGrpSpPr>
          <p:cNvPr id="5" name="Group 4"/>
          <p:cNvGrpSpPr/>
          <p:nvPr/>
        </p:nvGrpSpPr>
        <p:grpSpPr>
          <a:xfrm>
            <a:off x="7944605" y="2411375"/>
            <a:ext cx="999728" cy="994953"/>
            <a:chOff x="6127601" y="487152"/>
            <a:chExt cx="999728" cy="994953"/>
          </a:xfrm>
        </p:grpSpPr>
        <p:sp>
          <p:nvSpPr>
            <p:cNvPr id="6" name="Oval 5"/>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27523" y="790582"/>
            <a:ext cx="488093" cy="485762"/>
            <a:chOff x="6127601" y="487152"/>
            <a:chExt cx="999728" cy="994953"/>
          </a:xfrm>
          <a:solidFill>
            <a:schemeClr val="bg1">
              <a:alpha val="70000"/>
            </a:schemeClr>
          </a:solidFill>
        </p:grpSpPr>
        <p:sp>
          <p:nvSpPr>
            <p:cNvPr id="10" name="Oval 9"/>
            <p:cNvSpPr/>
            <p:nvPr userDrawn="1"/>
          </p:nvSpPr>
          <p:spPr>
            <a:xfrm>
              <a:off x="6127601" y="76202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847681" y="621668"/>
              <a:ext cx="279648" cy="279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07504" y="555526"/>
            <a:ext cx="6120680" cy="3139321"/>
          </a:xfrm>
          <a:prstGeom prst="rect">
            <a:avLst/>
          </a:prstGeom>
          <a:noFill/>
        </p:spPr>
        <p:txBody>
          <a:bodyPr wrap="square" rtlCol="0" anchor="ctr">
            <a:spAutoFit/>
          </a:bodyPr>
          <a:lstStyle/>
          <a:p>
            <a:pPr marL="342900" indent="-342900">
              <a:buAutoNum type="alphaLcParenR"/>
            </a:pPr>
            <a:r>
              <a:rPr lang="tr-TR" b="1" dirty="0">
                <a:solidFill>
                  <a:srgbClr val="FFFF00"/>
                </a:solidFill>
              </a:rPr>
              <a:t>Bunlar e-arşiv mükellefi sayılmamaktadır.</a:t>
            </a:r>
          </a:p>
          <a:p>
            <a:pPr marL="342900" indent="-342900">
              <a:buAutoNum type="alphaLcParenR"/>
            </a:pPr>
            <a:endParaRPr lang="tr-TR" b="1" dirty="0">
              <a:solidFill>
                <a:srgbClr val="FFFF00"/>
              </a:solidFill>
            </a:endParaRPr>
          </a:p>
          <a:p>
            <a:r>
              <a:rPr lang="tr-TR" b="1" dirty="0">
                <a:solidFill>
                  <a:srgbClr val="FF0000"/>
                </a:solidFill>
              </a:rPr>
              <a:t>b)</a:t>
            </a:r>
            <a:r>
              <a:rPr lang="tr-TR" b="1" dirty="0">
                <a:solidFill>
                  <a:srgbClr val="FFFF00"/>
                </a:solidFill>
              </a:rPr>
              <a:t> Aynı gün içinde kesecekleri faturalar için bu limitler geçerlidir.</a:t>
            </a:r>
          </a:p>
          <a:p>
            <a:endParaRPr lang="tr-TR" b="1" dirty="0">
              <a:solidFill>
                <a:srgbClr val="FFFF00"/>
              </a:solidFill>
            </a:endParaRPr>
          </a:p>
          <a:p>
            <a:r>
              <a:rPr lang="tr-TR" b="1" dirty="0">
                <a:solidFill>
                  <a:srgbClr val="FF0000"/>
                </a:solidFill>
              </a:rPr>
              <a:t>c)</a:t>
            </a:r>
            <a:r>
              <a:rPr lang="tr-TR" b="1" dirty="0">
                <a:solidFill>
                  <a:srgbClr val="FFFF00"/>
                </a:solidFill>
              </a:rPr>
              <a:t> e-Arşiv Test </a:t>
            </a:r>
            <a:r>
              <a:rPr lang="tr-TR" b="1" dirty="0" err="1">
                <a:solidFill>
                  <a:srgbClr val="FFFF00"/>
                </a:solidFill>
              </a:rPr>
              <a:t>Portalı</a:t>
            </a:r>
            <a:r>
              <a:rPr lang="tr-TR" b="1" dirty="0">
                <a:solidFill>
                  <a:srgbClr val="FFFF00"/>
                </a:solidFill>
              </a:rPr>
              <a:t> açıktır. İsteyen kullanıcılar         deneme e-arşiv faturası kesebilirler.</a:t>
            </a:r>
          </a:p>
          <a:p>
            <a:endParaRPr lang="tr-TR" b="1" dirty="0">
              <a:solidFill>
                <a:srgbClr val="FFFF00"/>
              </a:solidFill>
            </a:endParaRPr>
          </a:p>
          <a:p>
            <a:r>
              <a:rPr lang="tr-TR" b="1" dirty="0">
                <a:solidFill>
                  <a:srgbClr val="FF0000"/>
                </a:solidFill>
              </a:rPr>
              <a:t>d) </a:t>
            </a:r>
            <a:r>
              <a:rPr lang="tr-TR" b="1" dirty="0">
                <a:solidFill>
                  <a:srgbClr val="FFFF00"/>
                </a:solidFill>
              </a:rPr>
              <a:t>Bunlarla uğraşmak yerine mükellef isteğe bağlı       e-fatura ve e-arşiv faturaya geçebilir ama e-deftere      geçme yükümlülüğü bulunmamaktadır.</a:t>
            </a:r>
          </a:p>
        </p:txBody>
      </p:sp>
    </p:spTree>
    <p:extLst>
      <p:ext uri="{BB962C8B-B14F-4D97-AF65-F5344CB8AC3E}">
        <p14:creationId xmlns:p14="http://schemas.microsoft.com/office/powerpoint/2010/main" val="423976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E-Arşiv Geçiş Tarihleri</a:t>
            </a:r>
            <a:endParaRPr lang="ko-KR" altLang="en-US" dirty="0"/>
          </a:p>
        </p:txBody>
      </p:sp>
      <p:sp>
        <p:nvSpPr>
          <p:cNvPr id="4" name="Rectangle 3"/>
          <p:cNvSpPr/>
          <p:nvPr/>
        </p:nvSpPr>
        <p:spPr>
          <a:xfrm>
            <a:off x="179512" y="3999540"/>
            <a:ext cx="8820000"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Oval 4"/>
          <p:cNvSpPr/>
          <p:nvPr/>
        </p:nvSpPr>
        <p:spPr>
          <a:xfrm>
            <a:off x="1203965" y="3939902"/>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4471313" y="3939902"/>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7738661" y="3939902"/>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714551" y="4206197"/>
            <a:ext cx="1338828" cy="369332"/>
          </a:xfrm>
          <a:prstGeom prst="rect">
            <a:avLst/>
          </a:prstGeom>
          <a:noFill/>
        </p:spPr>
        <p:txBody>
          <a:bodyPr wrap="none" rtlCol="0">
            <a:spAutoFit/>
          </a:bodyPr>
          <a:lstStyle/>
          <a:p>
            <a:r>
              <a:rPr lang="tr-TR" altLang="ko-KR" sz="1800" b="1" dirty="0">
                <a:solidFill>
                  <a:schemeClr val="accent5"/>
                </a:solidFill>
                <a:latin typeface="Arial" pitchFamily="34" charset="0"/>
                <a:cs typeface="Arial" pitchFamily="34" charset="0"/>
              </a:rPr>
              <a:t>01.01.2020</a:t>
            </a:r>
            <a:endParaRPr lang="ko-KR" altLang="en-US" sz="1800" b="1" dirty="0">
              <a:solidFill>
                <a:schemeClr val="accent5"/>
              </a:solidFill>
              <a:latin typeface="Arial" pitchFamily="34" charset="0"/>
              <a:cs typeface="Arial" pitchFamily="34" charset="0"/>
            </a:endParaRPr>
          </a:p>
        </p:txBody>
      </p:sp>
      <p:sp>
        <p:nvSpPr>
          <p:cNvPr id="12" name="TextBox 11"/>
          <p:cNvSpPr txBox="1"/>
          <p:nvPr/>
        </p:nvSpPr>
        <p:spPr>
          <a:xfrm>
            <a:off x="3801899" y="4200672"/>
            <a:ext cx="1338828" cy="369332"/>
          </a:xfrm>
          <a:prstGeom prst="rect">
            <a:avLst/>
          </a:prstGeom>
          <a:noFill/>
        </p:spPr>
        <p:txBody>
          <a:bodyPr wrap="none" rtlCol="0">
            <a:spAutoFit/>
          </a:bodyPr>
          <a:lstStyle/>
          <a:p>
            <a:r>
              <a:rPr lang="tr-TR" altLang="ko-KR" sz="1800" b="1" dirty="0">
                <a:solidFill>
                  <a:schemeClr val="accent3"/>
                </a:solidFill>
                <a:latin typeface="Arial" pitchFamily="34" charset="0"/>
                <a:cs typeface="Arial" pitchFamily="34" charset="0"/>
              </a:rPr>
              <a:t>01.01.2020</a:t>
            </a:r>
            <a:endParaRPr lang="ko-KR" altLang="en-US" sz="1800" b="1" dirty="0">
              <a:solidFill>
                <a:schemeClr val="accent3"/>
              </a:solidFill>
              <a:latin typeface="Arial" pitchFamily="34" charset="0"/>
              <a:cs typeface="Arial" pitchFamily="34" charset="0"/>
            </a:endParaRPr>
          </a:p>
        </p:txBody>
      </p:sp>
      <p:sp>
        <p:nvSpPr>
          <p:cNvPr id="14" name="TextBox 13"/>
          <p:cNvSpPr txBox="1"/>
          <p:nvPr/>
        </p:nvSpPr>
        <p:spPr>
          <a:xfrm>
            <a:off x="7156667" y="4201694"/>
            <a:ext cx="1415848" cy="369332"/>
          </a:xfrm>
          <a:prstGeom prst="rect">
            <a:avLst/>
          </a:prstGeom>
          <a:solidFill>
            <a:schemeClr val="accent1"/>
          </a:solidFill>
        </p:spPr>
        <p:txBody>
          <a:bodyPr wrap="square" rtlCol="0">
            <a:spAutoFit/>
          </a:bodyPr>
          <a:lstStyle/>
          <a:p>
            <a:pPr algn="ctr"/>
            <a:r>
              <a:rPr lang="tr-TR" altLang="ko-KR" sz="1800" b="1" dirty="0">
                <a:solidFill>
                  <a:schemeClr val="bg1"/>
                </a:solidFill>
                <a:latin typeface="Arial" pitchFamily="34" charset="0"/>
                <a:cs typeface="Arial" pitchFamily="34" charset="0"/>
              </a:rPr>
              <a:t>01.01.2020</a:t>
            </a:r>
            <a:endParaRPr lang="ko-KR" altLang="en-US" sz="1800" b="1" dirty="0">
              <a:solidFill>
                <a:schemeClr val="bg1"/>
              </a:solidFill>
              <a:latin typeface="Arial" pitchFamily="34" charset="0"/>
              <a:cs typeface="Arial" pitchFamily="34" charset="0"/>
            </a:endParaRPr>
          </a:p>
        </p:txBody>
      </p:sp>
      <p:sp>
        <p:nvSpPr>
          <p:cNvPr id="16" name="AutoShape 92"/>
          <p:cNvSpPr>
            <a:spLocks noChangeAspect="1" noChangeArrowheads="1"/>
          </p:cNvSpPr>
          <p:nvPr/>
        </p:nvSpPr>
        <p:spPr bwMode="auto">
          <a:xfrm rot="16200000" flipH="1">
            <a:off x="970535" y="1419622"/>
            <a:ext cx="648000" cy="648000"/>
          </a:xfrm>
          <a:prstGeom prst="ellipse">
            <a:avLst/>
          </a:prstGeom>
          <a:solidFill>
            <a:schemeClr val="accent5"/>
          </a:solidFill>
          <a:ln w="25400">
            <a:solidFill>
              <a:srgbClr val="FB1502"/>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22" name="AutoShape 92"/>
          <p:cNvSpPr>
            <a:spLocks noChangeAspect="1" noChangeArrowheads="1"/>
          </p:cNvSpPr>
          <p:nvPr/>
        </p:nvSpPr>
        <p:spPr bwMode="auto">
          <a:xfrm rot="16200000" flipH="1">
            <a:off x="4248000" y="1419622"/>
            <a:ext cx="648000" cy="648000"/>
          </a:xfrm>
          <a:prstGeom prst="ellipse">
            <a:avLst/>
          </a:prstGeom>
          <a:solidFill>
            <a:schemeClr val="accent3"/>
          </a:solidFill>
          <a:ln w="25400">
            <a:solidFill>
              <a:srgbClr val="FB1502"/>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sp>
        <p:nvSpPr>
          <p:cNvPr id="28" name="AutoShape 92"/>
          <p:cNvSpPr>
            <a:spLocks noChangeAspect="1" noChangeArrowheads="1"/>
          </p:cNvSpPr>
          <p:nvPr/>
        </p:nvSpPr>
        <p:spPr bwMode="auto">
          <a:xfrm rot="16200000" flipH="1">
            <a:off x="7514564" y="1419622"/>
            <a:ext cx="648000" cy="648000"/>
          </a:xfrm>
          <a:prstGeom prst="ellipse">
            <a:avLst/>
          </a:prstGeom>
          <a:solidFill>
            <a:schemeClr val="accent1"/>
          </a:solidFill>
          <a:ln w="25400">
            <a:solidFill>
              <a:srgbClr val="FB1502"/>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bg1"/>
              </a:solidFill>
              <a:latin typeface="Arial Black" pitchFamily="34" charset="0"/>
            </a:endParaRPr>
          </a:p>
        </p:txBody>
      </p:sp>
      <p:cxnSp>
        <p:nvCxnSpPr>
          <p:cNvPr id="30" name="Straight Connector 29"/>
          <p:cNvCxnSpPr>
            <a:stCxn id="16" idx="6"/>
            <a:endCxn id="5" idx="0"/>
          </p:cNvCxnSpPr>
          <p:nvPr/>
        </p:nvCxnSpPr>
        <p:spPr>
          <a:xfrm flipH="1">
            <a:off x="1293965" y="2067622"/>
            <a:ext cx="570" cy="187228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69128" y="2067622"/>
            <a:ext cx="570" cy="187228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44291" y="2067622"/>
            <a:ext cx="570" cy="18722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21"/>
          <p:cNvSpPr>
            <a:spLocks noChangeAspect="1"/>
          </p:cNvSpPr>
          <p:nvPr/>
        </p:nvSpPr>
        <p:spPr>
          <a:xfrm>
            <a:off x="4453562" y="1606536"/>
            <a:ext cx="271899" cy="2741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9"/>
          <p:cNvSpPr/>
          <p:nvPr/>
        </p:nvSpPr>
        <p:spPr>
          <a:xfrm>
            <a:off x="6062808" y="2338592"/>
            <a:ext cx="267456" cy="2503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Donut 24"/>
          <p:cNvSpPr/>
          <p:nvPr/>
        </p:nvSpPr>
        <p:spPr>
          <a:xfrm>
            <a:off x="7687781" y="1588162"/>
            <a:ext cx="314160" cy="31671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1" name="Rounded Rectangle 27"/>
          <p:cNvSpPr/>
          <p:nvPr/>
        </p:nvSpPr>
        <p:spPr>
          <a:xfrm>
            <a:off x="2788914" y="2367323"/>
            <a:ext cx="297581" cy="22858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ounded Rectangle 7"/>
          <p:cNvSpPr/>
          <p:nvPr/>
        </p:nvSpPr>
        <p:spPr>
          <a:xfrm>
            <a:off x="1134968" y="1585173"/>
            <a:ext cx="319134" cy="27540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52" name="Group 51"/>
          <p:cNvGrpSpPr/>
          <p:nvPr/>
        </p:nvGrpSpPr>
        <p:grpSpPr>
          <a:xfrm>
            <a:off x="6062809" y="2278954"/>
            <a:ext cx="3079482" cy="1026901"/>
            <a:chOff x="-7826" y="2443735"/>
            <a:chExt cx="1512168" cy="1026901"/>
          </a:xfrm>
        </p:grpSpPr>
        <p:sp>
          <p:nvSpPr>
            <p:cNvPr id="53" name="Rectangle 52"/>
            <p:cNvSpPr/>
            <p:nvPr/>
          </p:nvSpPr>
          <p:spPr>
            <a:xfrm>
              <a:off x="-7826" y="2503373"/>
              <a:ext cx="1512168" cy="922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4" name="Group 53"/>
            <p:cNvGrpSpPr/>
            <p:nvPr/>
          </p:nvGrpSpPr>
          <p:grpSpPr>
            <a:xfrm>
              <a:off x="46855" y="2443735"/>
              <a:ext cx="1402807" cy="1026901"/>
              <a:chOff x="45183" y="2336975"/>
              <a:chExt cx="1402807" cy="1026901"/>
            </a:xfrm>
          </p:grpSpPr>
          <p:sp>
            <p:nvSpPr>
              <p:cNvPr id="55" name="TextBox 54"/>
              <p:cNvSpPr txBox="1"/>
              <p:nvPr/>
            </p:nvSpPr>
            <p:spPr>
              <a:xfrm>
                <a:off x="45183" y="2532879"/>
                <a:ext cx="1402807" cy="830997"/>
              </a:xfrm>
              <a:prstGeom prst="rect">
                <a:avLst/>
              </a:prstGeom>
              <a:noFill/>
            </p:spPr>
            <p:txBody>
              <a:bodyPr wrap="square" rtlCol="0" anchor="ctr">
                <a:spAutoFit/>
              </a:bodyPr>
              <a:lstStyle/>
              <a:p>
                <a:pPr algn="ctr"/>
                <a:r>
                  <a:rPr lang="tr-TR" sz="1200" dirty="0"/>
                  <a:t>e-Arşiv Fatura Olarak Düzenlenme      Zorunluluğu Getirilen Diğer Faturalar    (vergi mükellefleri arası 5.000TL, nihai  tüketicilere 30.000TL ve üzeri) </a:t>
                </a:r>
                <a:endParaRPr lang="en-US" altLang="ko-KR" sz="1200" dirty="0">
                  <a:solidFill>
                    <a:schemeClr val="tx1">
                      <a:lumMod val="75000"/>
                      <a:lumOff val="25000"/>
                    </a:schemeClr>
                  </a:solidFill>
                  <a:latin typeface="Arial" pitchFamily="34" charset="0"/>
                  <a:cs typeface="Arial" pitchFamily="34" charset="0"/>
                </a:endParaRPr>
              </a:p>
            </p:txBody>
          </p:sp>
          <p:sp>
            <p:nvSpPr>
              <p:cNvPr id="56" name="TextBox 55"/>
              <p:cNvSpPr txBox="1"/>
              <p:nvPr/>
            </p:nvSpPr>
            <p:spPr>
              <a:xfrm>
                <a:off x="45183" y="2336975"/>
                <a:ext cx="1402807" cy="276999"/>
              </a:xfrm>
              <a:prstGeom prst="rect">
                <a:avLst/>
              </a:prstGeom>
              <a:noFill/>
            </p:spPr>
            <p:txBody>
              <a:bodyPr wrap="square" rtlCol="0">
                <a:spAutoFit/>
              </a:bodyPr>
              <a:lstStyle/>
              <a:p>
                <a:pPr algn="ctr"/>
                <a:r>
                  <a:rPr lang="tr-TR" altLang="ko-KR" sz="1200" b="1" dirty="0">
                    <a:solidFill>
                      <a:schemeClr val="tx1">
                        <a:lumMod val="75000"/>
                        <a:lumOff val="25000"/>
                      </a:schemeClr>
                    </a:solidFill>
                    <a:latin typeface="Arial" pitchFamily="34" charset="0"/>
                    <a:cs typeface="Arial" pitchFamily="34" charset="0"/>
                  </a:rPr>
                  <a:t>E-Arşiv </a:t>
                </a:r>
                <a:r>
                  <a:rPr lang="tr-TR" altLang="ko-KR" sz="1200" b="1" dirty="0" err="1">
                    <a:solidFill>
                      <a:schemeClr val="tx1">
                        <a:lumMod val="75000"/>
                        <a:lumOff val="25000"/>
                      </a:schemeClr>
                    </a:solidFill>
                    <a:latin typeface="Arial" pitchFamily="34" charset="0"/>
                    <a:cs typeface="Arial" pitchFamily="34" charset="0"/>
                  </a:rPr>
                  <a:t>Portalı</a:t>
                </a:r>
                <a:r>
                  <a:rPr lang="tr-TR" altLang="ko-KR" sz="1200" b="1" dirty="0">
                    <a:solidFill>
                      <a:schemeClr val="tx1">
                        <a:lumMod val="75000"/>
                        <a:lumOff val="25000"/>
                      </a:schemeClr>
                    </a:solidFill>
                    <a:latin typeface="Arial" pitchFamily="34" charset="0"/>
                    <a:cs typeface="Arial" pitchFamily="34" charset="0"/>
                  </a:rPr>
                  <a:t> Kullanacaklar</a:t>
                </a:r>
                <a:endParaRPr lang="ko-KR" altLang="en-US" sz="1200" b="1" dirty="0">
                  <a:solidFill>
                    <a:schemeClr val="tx1">
                      <a:lumMod val="75000"/>
                      <a:lumOff val="25000"/>
                    </a:schemeClr>
                  </a:solidFill>
                  <a:latin typeface="Arial" pitchFamily="34" charset="0"/>
                  <a:cs typeface="Arial" pitchFamily="34" charset="0"/>
                </a:endParaRPr>
              </a:p>
            </p:txBody>
          </p:sp>
        </p:grpSp>
      </p:grpSp>
      <p:grpSp>
        <p:nvGrpSpPr>
          <p:cNvPr id="57" name="Group 56"/>
          <p:cNvGrpSpPr/>
          <p:nvPr/>
        </p:nvGrpSpPr>
        <p:grpSpPr>
          <a:xfrm>
            <a:off x="3056524" y="2324305"/>
            <a:ext cx="3169380" cy="1036875"/>
            <a:chOff x="-7826" y="2489086"/>
            <a:chExt cx="1512168" cy="1036875"/>
          </a:xfrm>
        </p:grpSpPr>
        <p:sp>
          <p:nvSpPr>
            <p:cNvPr id="58" name="Rectangle 57"/>
            <p:cNvSpPr/>
            <p:nvPr/>
          </p:nvSpPr>
          <p:spPr>
            <a:xfrm>
              <a:off x="-7826" y="2503373"/>
              <a:ext cx="1512168" cy="922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9" name="Group 58"/>
            <p:cNvGrpSpPr/>
            <p:nvPr/>
          </p:nvGrpSpPr>
          <p:grpSpPr>
            <a:xfrm>
              <a:off x="12461" y="2489086"/>
              <a:ext cx="1434329" cy="1036875"/>
              <a:chOff x="10789" y="2382326"/>
              <a:chExt cx="1434329" cy="1036875"/>
            </a:xfrm>
          </p:grpSpPr>
          <p:sp>
            <p:nvSpPr>
              <p:cNvPr id="60" name="TextBox 59"/>
              <p:cNvSpPr txBox="1"/>
              <p:nvPr/>
            </p:nvSpPr>
            <p:spPr>
              <a:xfrm>
                <a:off x="42311" y="2588204"/>
                <a:ext cx="1402807" cy="830997"/>
              </a:xfrm>
              <a:prstGeom prst="rect">
                <a:avLst/>
              </a:prstGeom>
              <a:noFill/>
            </p:spPr>
            <p:txBody>
              <a:bodyPr wrap="square" rtlCol="0" anchor="ctr">
                <a:spAutoFit/>
              </a:bodyPr>
              <a:lstStyle/>
              <a:p>
                <a:pPr algn="ctr"/>
                <a:r>
                  <a:rPr lang="tr-TR" sz="1200" dirty="0"/>
                  <a:t>Aracı Hizmet Sağlayıcıları, İnternet       Ortamında İlan Yayınlayanlar ile İnternet Reklamcılığı Hizmet Aracılarının e-Arşiv Fatura Uygulamasına Geçiş Zorunluluğu </a:t>
                </a:r>
                <a:endParaRPr lang="en-US" altLang="ko-KR" sz="1200" dirty="0">
                  <a:solidFill>
                    <a:schemeClr val="tx1">
                      <a:lumMod val="75000"/>
                      <a:lumOff val="25000"/>
                    </a:schemeClr>
                  </a:solidFill>
                  <a:latin typeface="Arial" pitchFamily="34" charset="0"/>
                  <a:cs typeface="Arial" pitchFamily="34" charset="0"/>
                </a:endParaRPr>
              </a:p>
            </p:txBody>
          </p:sp>
          <p:sp>
            <p:nvSpPr>
              <p:cNvPr id="61" name="TextBox 60"/>
              <p:cNvSpPr txBox="1"/>
              <p:nvPr/>
            </p:nvSpPr>
            <p:spPr>
              <a:xfrm>
                <a:off x="10789" y="2382326"/>
                <a:ext cx="1402807" cy="276999"/>
              </a:xfrm>
              <a:prstGeom prst="rect">
                <a:avLst/>
              </a:prstGeom>
              <a:noFill/>
            </p:spPr>
            <p:txBody>
              <a:bodyPr wrap="square" rtlCol="0">
                <a:spAutoFit/>
              </a:bodyPr>
              <a:lstStyle/>
              <a:p>
                <a:pPr algn="ctr"/>
                <a:r>
                  <a:rPr lang="tr-TR" altLang="ko-KR" sz="1200" b="1" dirty="0">
                    <a:solidFill>
                      <a:schemeClr val="tx1">
                        <a:lumMod val="75000"/>
                        <a:lumOff val="25000"/>
                      </a:schemeClr>
                    </a:solidFill>
                    <a:latin typeface="Arial" pitchFamily="34" charset="0"/>
                    <a:cs typeface="Arial" pitchFamily="34" charset="0"/>
                  </a:rPr>
                  <a:t>İnternet Reklamcıları</a:t>
                </a:r>
                <a:endParaRPr lang="ko-KR" altLang="en-US" sz="1200" b="1" dirty="0">
                  <a:solidFill>
                    <a:schemeClr val="tx1">
                      <a:lumMod val="75000"/>
                      <a:lumOff val="25000"/>
                    </a:schemeClr>
                  </a:solidFill>
                  <a:latin typeface="Arial" pitchFamily="34" charset="0"/>
                  <a:cs typeface="Arial" pitchFamily="34" charset="0"/>
                </a:endParaRPr>
              </a:p>
            </p:txBody>
          </p:sp>
        </p:grpSp>
      </p:grpSp>
      <p:grpSp>
        <p:nvGrpSpPr>
          <p:cNvPr id="62" name="Group 61"/>
          <p:cNvGrpSpPr/>
          <p:nvPr/>
        </p:nvGrpSpPr>
        <p:grpSpPr>
          <a:xfrm>
            <a:off x="467544" y="2366759"/>
            <a:ext cx="2282062" cy="923471"/>
            <a:chOff x="-71497" y="2531540"/>
            <a:chExt cx="1587324" cy="923471"/>
          </a:xfrm>
        </p:grpSpPr>
        <p:sp>
          <p:nvSpPr>
            <p:cNvPr id="63" name="Rectangle 62"/>
            <p:cNvSpPr/>
            <p:nvPr/>
          </p:nvSpPr>
          <p:spPr>
            <a:xfrm>
              <a:off x="3659" y="2532104"/>
              <a:ext cx="1512168" cy="922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4" name="Group 63"/>
            <p:cNvGrpSpPr/>
            <p:nvPr/>
          </p:nvGrpSpPr>
          <p:grpSpPr>
            <a:xfrm>
              <a:off x="-71497" y="2531540"/>
              <a:ext cx="1421855" cy="846764"/>
              <a:chOff x="-73169" y="2424780"/>
              <a:chExt cx="1421855" cy="846764"/>
            </a:xfrm>
          </p:grpSpPr>
          <p:sp>
            <p:nvSpPr>
              <p:cNvPr id="65" name="TextBox 64"/>
              <p:cNvSpPr txBox="1"/>
              <p:nvPr/>
            </p:nvSpPr>
            <p:spPr>
              <a:xfrm>
                <a:off x="-54121" y="2625213"/>
                <a:ext cx="1402807" cy="646331"/>
              </a:xfrm>
              <a:prstGeom prst="rect">
                <a:avLst/>
              </a:prstGeom>
              <a:noFill/>
            </p:spPr>
            <p:txBody>
              <a:bodyPr wrap="square" rtlCol="0" anchor="ctr">
                <a:spAutoFit/>
              </a:bodyPr>
              <a:lstStyle/>
              <a:p>
                <a:pPr algn="ctr"/>
                <a:r>
                  <a:rPr lang="tr-TR" sz="1200" dirty="0"/>
                  <a:t>Hali hazırda e-Fatura       Uygulamasına Dâhil Olan Mükellefler</a:t>
                </a:r>
                <a:endParaRPr lang="en-US" altLang="ko-KR" sz="1200" dirty="0">
                  <a:solidFill>
                    <a:schemeClr val="tx1">
                      <a:lumMod val="75000"/>
                      <a:lumOff val="25000"/>
                    </a:schemeClr>
                  </a:solidFill>
                  <a:latin typeface="Arial" pitchFamily="34" charset="0"/>
                  <a:cs typeface="Arial" pitchFamily="34" charset="0"/>
                </a:endParaRPr>
              </a:p>
            </p:txBody>
          </p:sp>
          <p:sp>
            <p:nvSpPr>
              <p:cNvPr id="66" name="TextBox 65"/>
              <p:cNvSpPr txBox="1"/>
              <p:nvPr/>
            </p:nvSpPr>
            <p:spPr>
              <a:xfrm>
                <a:off x="-73169" y="2424780"/>
                <a:ext cx="1402807" cy="276999"/>
              </a:xfrm>
              <a:prstGeom prst="rect">
                <a:avLst/>
              </a:prstGeom>
              <a:noFill/>
            </p:spPr>
            <p:txBody>
              <a:bodyPr wrap="square" rtlCol="0">
                <a:spAutoFit/>
              </a:bodyPr>
              <a:lstStyle/>
              <a:p>
                <a:pPr algn="ctr"/>
                <a:r>
                  <a:rPr lang="tr-TR" altLang="ko-KR" sz="1200" b="1" dirty="0">
                    <a:solidFill>
                      <a:schemeClr val="tx1">
                        <a:lumMod val="75000"/>
                        <a:lumOff val="25000"/>
                      </a:schemeClr>
                    </a:solidFill>
                    <a:latin typeface="Arial" pitchFamily="34" charset="0"/>
                    <a:cs typeface="Arial" pitchFamily="34" charset="0"/>
                  </a:rPr>
                  <a:t>E-Fatura Mükellefleri </a:t>
                </a:r>
                <a:endParaRPr lang="ko-KR" altLang="en-US" sz="1200" b="1" dirty="0">
                  <a:solidFill>
                    <a:schemeClr val="tx1">
                      <a:lumMod val="75000"/>
                      <a:lumOff val="25000"/>
                    </a:schemeClr>
                  </a:solidFill>
                  <a:latin typeface="Arial" pitchFamily="34" charset="0"/>
                  <a:cs typeface="Arial" pitchFamily="34" charset="0"/>
                </a:endParaRPr>
              </a:p>
            </p:txBody>
          </p:sp>
        </p:grpSp>
      </p:grpSp>
    </p:spTree>
    <p:extLst>
      <p:ext uri="{BB962C8B-B14F-4D97-AF65-F5344CB8AC3E}">
        <p14:creationId xmlns:p14="http://schemas.microsoft.com/office/powerpoint/2010/main" val="219744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E-</a:t>
            </a:r>
            <a:r>
              <a:rPr lang="tr-TR" altLang="ko-KR" dirty="0" err="1"/>
              <a:t>İrsaliye’ye</a:t>
            </a:r>
            <a:r>
              <a:rPr lang="tr-TR" altLang="ko-KR" dirty="0"/>
              <a:t> Geçiş Zorunluluğu</a:t>
            </a:r>
            <a:endParaRPr lang="ko-KR" altLang="en-US" dirty="0"/>
          </a:p>
        </p:txBody>
      </p:sp>
      <p:sp>
        <p:nvSpPr>
          <p:cNvPr id="3" name="Text Placeholder 2"/>
          <p:cNvSpPr>
            <a:spLocks noGrp="1"/>
          </p:cNvSpPr>
          <p:nvPr>
            <p:ph type="body" sz="quarter" idx="11"/>
          </p:nvPr>
        </p:nvSpPr>
        <p:spPr/>
        <p:txBody>
          <a:bodyPr/>
          <a:lstStyle/>
          <a:p>
            <a:pPr lvl="0"/>
            <a:r>
              <a:rPr lang="tr-TR" altLang="ko-KR" dirty="0"/>
              <a:t>01.07.2020 tarihinde Geçişi Zorunlu Olanlar</a:t>
            </a:r>
            <a:endParaRPr lang="en-US" altLang="ko-KR" dirty="0"/>
          </a:p>
        </p:txBody>
      </p:sp>
      <p:sp>
        <p:nvSpPr>
          <p:cNvPr id="4" name="Block Arc 3"/>
          <p:cNvSpPr/>
          <p:nvPr/>
        </p:nvSpPr>
        <p:spPr>
          <a:xfrm>
            <a:off x="-1570625" y="1492653"/>
            <a:ext cx="3167844" cy="3167844"/>
          </a:xfrm>
          <a:prstGeom prst="blockArc">
            <a:avLst>
              <a:gd name="adj1" fmla="val 16173961"/>
              <a:gd name="adj2" fmla="val 5453715"/>
              <a:gd name="adj3" fmla="val 116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Block Arc 5"/>
          <p:cNvSpPr/>
          <p:nvPr/>
        </p:nvSpPr>
        <p:spPr>
          <a:xfrm>
            <a:off x="-1570625" y="1492653"/>
            <a:ext cx="3167844" cy="3167844"/>
          </a:xfrm>
          <a:prstGeom prst="blockArc">
            <a:avLst>
              <a:gd name="adj1" fmla="val 16173961"/>
              <a:gd name="adj2" fmla="val 1964022"/>
              <a:gd name="adj3" fmla="val 114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Block Arc 6"/>
          <p:cNvSpPr/>
          <p:nvPr/>
        </p:nvSpPr>
        <p:spPr>
          <a:xfrm>
            <a:off x="-1570625" y="1492653"/>
            <a:ext cx="3167844" cy="3167844"/>
          </a:xfrm>
          <a:prstGeom prst="blockArc">
            <a:avLst>
              <a:gd name="adj1" fmla="val 16173961"/>
              <a:gd name="adj2" fmla="val 19690711"/>
              <a:gd name="adj3" fmla="val 11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 name="Oval 10"/>
          <p:cNvSpPr/>
          <p:nvPr/>
        </p:nvSpPr>
        <p:spPr>
          <a:xfrm>
            <a:off x="1427628" y="1376567"/>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1463189" y="3714760"/>
            <a:ext cx="537366" cy="53736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18"/>
          <p:cNvSpPr/>
          <p:nvPr/>
        </p:nvSpPr>
        <p:spPr>
          <a:xfrm>
            <a:off x="1530204" y="2093758"/>
            <a:ext cx="537366" cy="537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Isosceles Triangle 8"/>
          <p:cNvSpPr/>
          <p:nvPr/>
        </p:nvSpPr>
        <p:spPr>
          <a:xfrm rot="16200000">
            <a:off x="1568254" y="1471041"/>
            <a:ext cx="214184" cy="25536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7"/>
          <p:cNvSpPr/>
          <p:nvPr/>
        </p:nvSpPr>
        <p:spPr>
          <a:xfrm>
            <a:off x="1579809" y="3852325"/>
            <a:ext cx="246558" cy="24655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36"/>
          <p:cNvSpPr/>
          <p:nvPr/>
        </p:nvSpPr>
        <p:spPr>
          <a:xfrm>
            <a:off x="1681078" y="2244493"/>
            <a:ext cx="235618" cy="20695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extBox 22"/>
          <p:cNvSpPr txBox="1"/>
          <p:nvPr/>
        </p:nvSpPr>
        <p:spPr>
          <a:xfrm>
            <a:off x="1979097" y="1323912"/>
            <a:ext cx="6956961" cy="461665"/>
          </a:xfrm>
          <a:prstGeom prst="rect">
            <a:avLst/>
          </a:prstGeom>
          <a:noFill/>
        </p:spPr>
        <p:txBody>
          <a:bodyPr wrap="square" rtlCol="0" anchor="ctr">
            <a:spAutoFit/>
          </a:bodyPr>
          <a:lstStyle/>
          <a:p>
            <a:r>
              <a:rPr lang="tr-TR" sz="1200" dirty="0"/>
              <a:t>ÖTV I sayılı listedeki malların imali, ithali, teslimi vb. faaliyetleri nedeniyle Enerji Piyasası Düzenleme Kurumu (EPDK)'</a:t>
            </a:r>
            <a:r>
              <a:rPr lang="tr-TR" sz="1200" dirty="0" err="1"/>
              <a:t>ndan</a:t>
            </a:r>
            <a:r>
              <a:rPr lang="tr-TR" sz="1200" dirty="0"/>
              <a:t> lisans alan (bayilik lisansı dâhil) mükellefler</a:t>
            </a:r>
            <a:endParaRPr lang="en-US" altLang="ko-KR" sz="1200" dirty="0">
              <a:solidFill>
                <a:schemeClr val="tx1">
                  <a:lumMod val="75000"/>
                  <a:lumOff val="25000"/>
                </a:schemeClr>
              </a:solidFill>
              <a:cs typeface="Arial" pitchFamily="34" charset="0"/>
            </a:endParaRPr>
          </a:p>
        </p:txBody>
      </p:sp>
      <p:sp>
        <p:nvSpPr>
          <p:cNvPr id="25" name="TextBox 24"/>
          <p:cNvSpPr txBox="1"/>
          <p:nvPr/>
        </p:nvSpPr>
        <p:spPr>
          <a:xfrm>
            <a:off x="2097041" y="2113650"/>
            <a:ext cx="6596418" cy="276999"/>
          </a:xfrm>
          <a:prstGeom prst="rect">
            <a:avLst/>
          </a:prstGeom>
          <a:noFill/>
        </p:spPr>
        <p:txBody>
          <a:bodyPr wrap="square" rtlCol="0" anchor="ctr">
            <a:spAutoFit/>
          </a:bodyPr>
          <a:lstStyle/>
          <a:p>
            <a:r>
              <a:rPr lang="tr-TR" sz="1200" dirty="0"/>
              <a:t>Özel Tüketim Vergisi Kanununa ekli (III) sayılı listedeki malları imal, inşa ve/veya ithal edenler</a:t>
            </a:r>
            <a:endParaRPr lang="en-US" altLang="ko-KR" sz="1200" dirty="0">
              <a:solidFill>
                <a:schemeClr val="tx1">
                  <a:lumMod val="75000"/>
                  <a:lumOff val="25000"/>
                </a:schemeClr>
              </a:solidFill>
              <a:cs typeface="Arial" pitchFamily="34" charset="0"/>
            </a:endParaRPr>
          </a:p>
        </p:txBody>
      </p:sp>
      <p:sp>
        <p:nvSpPr>
          <p:cNvPr id="28" name="TextBox 27"/>
          <p:cNvSpPr txBox="1"/>
          <p:nvPr/>
        </p:nvSpPr>
        <p:spPr>
          <a:xfrm>
            <a:off x="1969277" y="3610911"/>
            <a:ext cx="7035941" cy="1200329"/>
          </a:xfrm>
          <a:prstGeom prst="rect">
            <a:avLst/>
          </a:prstGeom>
          <a:noFill/>
        </p:spPr>
        <p:txBody>
          <a:bodyPr wrap="square" rtlCol="0" anchor="ctr">
            <a:spAutoFit/>
          </a:bodyPr>
          <a:lstStyle/>
          <a:p>
            <a:r>
              <a:rPr lang="tr-TR" sz="1200" dirty="0"/>
              <a:t>4/4/2001 tarihli ve 4634 sayılı Şeker Kanununun 2 </a:t>
            </a:r>
            <a:r>
              <a:rPr lang="tr-TR" sz="1200" dirty="0" err="1"/>
              <a:t>nci</a:t>
            </a:r>
            <a:r>
              <a:rPr lang="tr-TR" sz="1200" dirty="0"/>
              <a:t> maddesinin (e) bendinde tanımına yer verilen   şekerin (Beyaz şeker (standart, rafine küp ve kristal şeker), yarı beyaz şeker, rafine şeker, ham şeker ve kahverengi şeker olarak sınıflandırılan, pancar veya kamıştan üretilen </a:t>
            </a:r>
            <a:r>
              <a:rPr lang="tr-TR" sz="1200" dirty="0" err="1"/>
              <a:t>kristallendirilmiş</a:t>
            </a:r>
            <a:r>
              <a:rPr lang="tr-TR" sz="1200" dirty="0"/>
              <a:t> sakaroz ile nişasta kökenli </a:t>
            </a:r>
            <a:r>
              <a:rPr lang="tr-TR" sz="1200" dirty="0" err="1"/>
              <a:t>izoglukoz</a:t>
            </a:r>
            <a:r>
              <a:rPr lang="tr-TR" sz="1200" dirty="0"/>
              <a:t>, </a:t>
            </a:r>
            <a:r>
              <a:rPr lang="tr-TR" sz="1200" dirty="0" err="1"/>
              <a:t>likid</a:t>
            </a:r>
            <a:r>
              <a:rPr lang="tr-TR" sz="1200" dirty="0"/>
              <a:t> ya da kurutulmuş halde </a:t>
            </a:r>
            <a:r>
              <a:rPr lang="tr-TR" sz="1200" dirty="0" err="1"/>
              <a:t>glukoz</a:t>
            </a:r>
            <a:r>
              <a:rPr lang="tr-TR" sz="1200" dirty="0"/>
              <a:t> şurubu, sakaroz veya </a:t>
            </a:r>
            <a:r>
              <a:rPr lang="tr-TR" sz="1200" dirty="0" err="1"/>
              <a:t>invert</a:t>
            </a:r>
            <a:r>
              <a:rPr lang="tr-TR" sz="1200" dirty="0"/>
              <a:t> şeker veya her ikisinin karışımının suda çözünmesinden meydana gelen şeker çözeltisi ve </a:t>
            </a:r>
            <a:r>
              <a:rPr lang="tr-TR" sz="1200" dirty="0" err="1"/>
              <a:t>invert</a:t>
            </a:r>
            <a:r>
              <a:rPr lang="tr-TR" sz="1200" dirty="0"/>
              <a:t> şeker şurubu ile </a:t>
            </a:r>
            <a:r>
              <a:rPr lang="tr-TR" sz="1200" dirty="0" err="1"/>
              <a:t>inülin</a:t>
            </a:r>
            <a:r>
              <a:rPr lang="tr-TR" sz="1200" dirty="0"/>
              <a:t> şurubu) imalini gerçekleştiren mükellefler.</a:t>
            </a:r>
            <a:endParaRPr lang="en-US" altLang="ko-KR" sz="1200" dirty="0">
              <a:solidFill>
                <a:schemeClr val="tx1">
                  <a:lumMod val="75000"/>
                  <a:lumOff val="25000"/>
                </a:schemeClr>
              </a:solidFill>
              <a:cs typeface="Arial" pitchFamily="34" charset="0"/>
            </a:endParaRPr>
          </a:p>
        </p:txBody>
      </p:sp>
      <p:sp>
        <p:nvSpPr>
          <p:cNvPr id="16" name="Oval 15">
            <a:extLst>
              <a:ext uri="{FF2B5EF4-FFF2-40B4-BE49-F238E27FC236}">
                <a16:creationId xmlns:a16="http://schemas.microsoft.com/office/drawing/2014/main" xmlns="" id="{32F6CDDD-D77D-4317-81C4-C0E6B3B0536B}"/>
              </a:ext>
            </a:extLst>
          </p:cNvPr>
          <p:cNvSpPr/>
          <p:nvPr/>
        </p:nvSpPr>
        <p:spPr>
          <a:xfrm>
            <a:off x="1618152" y="2852804"/>
            <a:ext cx="537366" cy="537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rapezoid 28">
            <a:extLst>
              <a:ext uri="{FF2B5EF4-FFF2-40B4-BE49-F238E27FC236}">
                <a16:creationId xmlns:a16="http://schemas.microsoft.com/office/drawing/2014/main" xmlns="" id="{B092DD0C-4933-45C3-860B-250E69C6CB55}"/>
              </a:ext>
            </a:extLst>
          </p:cNvPr>
          <p:cNvSpPr>
            <a:spLocks noChangeAspect="1"/>
          </p:cNvSpPr>
          <p:nvPr/>
        </p:nvSpPr>
        <p:spPr>
          <a:xfrm>
            <a:off x="1738307" y="2912850"/>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TextBox 24">
            <a:extLst>
              <a:ext uri="{FF2B5EF4-FFF2-40B4-BE49-F238E27FC236}">
                <a16:creationId xmlns:a16="http://schemas.microsoft.com/office/drawing/2014/main" xmlns="" id="{A2B7CFFD-A205-4391-B6FC-B431CC193E7D}"/>
              </a:ext>
            </a:extLst>
          </p:cNvPr>
          <p:cNvSpPr txBox="1"/>
          <p:nvPr/>
        </p:nvSpPr>
        <p:spPr>
          <a:xfrm>
            <a:off x="2155517" y="2834960"/>
            <a:ext cx="6596418" cy="646331"/>
          </a:xfrm>
          <a:prstGeom prst="rect">
            <a:avLst/>
          </a:prstGeom>
          <a:noFill/>
        </p:spPr>
        <p:txBody>
          <a:bodyPr wrap="square" rtlCol="0" anchor="ctr">
            <a:spAutoFit/>
          </a:bodyPr>
          <a:lstStyle/>
          <a:p>
            <a:r>
              <a:rPr lang="tr-TR" sz="1200" dirty="0"/>
              <a:t>Maden Kanunu kapsamında düzenlenen işletme ruhsatı/sertifikası sahipleri ve işletme ruhsatı/ sertifikası sahipleri ile yaptıkları sözleşmeye istinaden maden üretim faaliyetinde bulunan         gerçek ve tüzel kişi mükellefler</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37892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E-</a:t>
            </a:r>
            <a:r>
              <a:rPr lang="tr-TR" altLang="ko-KR" dirty="0" err="1"/>
              <a:t>İrsaliye’ye</a:t>
            </a:r>
            <a:r>
              <a:rPr lang="tr-TR" altLang="ko-KR" dirty="0"/>
              <a:t> Geçiş Zorunluluğu</a:t>
            </a:r>
            <a:endParaRPr lang="ko-KR" altLang="en-US" dirty="0"/>
          </a:p>
        </p:txBody>
      </p:sp>
      <p:sp>
        <p:nvSpPr>
          <p:cNvPr id="3" name="Text Placeholder 2"/>
          <p:cNvSpPr>
            <a:spLocks noGrp="1"/>
          </p:cNvSpPr>
          <p:nvPr>
            <p:ph type="body" sz="quarter" idx="11"/>
          </p:nvPr>
        </p:nvSpPr>
        <p:spPr/>
        <p:txBody>
          <a:bodyPr/>
          <a:lstStyle/>
          <a:p>
            <a:pPr lvl="0"/>
            <a:r>
              <a:rPr lang="tr-TR" altLang="ko-KR" dirty="0"/>
              <a:t>01.07.2020 tarihinde Geçişi Zorunlu Olanlar</a:t>
            </a:r>
            <a:endParaRPr lang="en-US" altLang="ko-KR" dirty="0"/>
          </a:p>
        </p:txBody>
      </p:sp>
      <p:sp>
        <p:nvSpPr>
          <p:cNvPr id="4" name="Block Arc 3"/>
          <p:cNvSpPr/>
          <p:nvPr/>
        </p:nvSpPr>
        <p:spPr>
          <a:xfrm>
            <a:off x="-1570625" y="1492653"/>
            <a:ext cx="3167844" cy="3167844"/>
          </a:xfrm>
          <a:prstGeom prst="blockArc">
            <a:avLst>
              <a:gd name="adj1" fmla="val 16173961"/>
              <a:gd name="adj2" fmla="val 5453715"/>
              <a:gd name="adj3" fmla="val 116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Block Arc 5"/>
          <p:cNvSpPr/>
          <p:nvPr/>
        </p:nvSpPr>
        <p:spPr>
          <a:xfrm>
            <a:off x="-1570625" y="1492653"/>
            <a:ext cx="3167844" cy="3167844"/>
          </a:xfrm>
          <a:prstGeom prst="blockArc">
            <a:avLst>
              <a:gd name="adj1" fmla="val 16173961"/>
              <a:gd name="adj2" fmla="val 1964022"/>
              <a:gd name="adj3" fmla="val 114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Block Arc 6"/>
          <p:cNvSpPr/>
          <p:nvPr/>
        </p:nvSpPr>
        <p:spPr>
          <a:xfrm>
            <a:off x="-1570625" y="1492653"/>
            <a:ext cx="3167844" cy="3167844"/>
          </a:xfrm>
          <a:prstGeom prst="blockArc">
            <a:avLst>
              <a:gd name="adj1" fmla="val 16173961"/>
              <a:gd name="adj2" fmla="val 19690711"/>
              <a:gd name="adj3" fmla="val 11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 name="Oval 10"/>
          <p:cNvSpPr/>
          <p:nvPr/>
        </p:nvSpPr>
        <p:spPr>
          <a:xfrm>
            <a:off x="1463190" y="1553619"/>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1463190" y="4032510"/>
            <a:ext cx="537366" cy="53736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18"/>
          <p:cNvSpPr/>
          <p:nvPr/>
        </p:nvSpPr>
        <p:spPr>
          <a:xfrm>
            <a:off x="1670715" y="2793064"/>
            <a:ext cx="537366" cy="5373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Isosceles Triangle 8"/>
          <p:cNvSpPr/>
          <p:nvPr/>
        </p:nvSpPr>
        <p:spPr>
          <a:xfrm rot="16200000">
            <a:off x="1624780" y="1696040"/>
            <a:ext cx="214184" cy="25536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7"/>
          <p:cNvSpPr/>
          <p:nvPr/>
        </p:nvSpPr>
        <p:spPr>
          <a:xfrm>
            <a:off x="1612996" y="4181155"/>
            <a:ext cx="246558" cy="24655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36"/>
          <p:cNvSpPr/>
          <p:nvPr/>
        </p:nvSpPr>
        <p:spPr>
          <a:xfrm>
            <a:off x="1817220" y="2935200"/>
            <a:ext cx="235618" cy="20695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extBox 22"/>
          <p:cNvSpPr txBox="1"/>
          <p:nvPr/>
        </p:nvSpPr>
        <p:spPr>
          <a:xfrm>
            <a:off x="2013520" y="1554350"/>
            <a:ext cx="6956961" cy="461665"/>
          </a:xfrm>
          <a:prstGeom prst="rect">
            <a:avLst/>
          </a:prstGeom>
          <a:noFill/>
        </p:spPr>
        <p:txBody>
          <a:bodyPr wrap="square" rtlCol="0" anchor="ctr">
            <a:spAutoFit/>
          </a:bodyPr>
          <a:lstStyle/>
          <a:p>
            <a:r>
              <a:rPr lang="tr-TR" sz="1200" dirty="0"/>
              <a:t>e-Fatura uygulamasına kayıtlı olan mükelleflerden demir ve çelik (GTİP 72) ile demir veya çelikten   eşyaların (GTİP 73) imali, ithali veya ihracı faaliyetinde bulunan mükellefler</a:t>
            </a:r>
            <a:endParaRPr lang="en-US" altLang="ko-KR" sz="1200" dirty="0">
              <a:solidFill>
                <a:schemeClr val="tx1">
                  <a:lumMod val="75000"/>
                  <a:lumOff val="25000"/>
                </a:schemeClr>
              </a:solidFill>
              <a:cs typeface="Arial" pitchFamily="34" charset="0"/>
            </a:endParaRPr>
          </a:p>
        </p:txBody>
      </p:sp>
      <p:sp>
        <p:nvSpPr>
          <p:cNvPr id="25" name="TextBox 24"/>
          <p:cNvSpPr txBox="1"/>
          <p:nvPr/>
        </p:nvSpPr>
        <p:spPr>
          <a:xfrm>
            <a:off x="2161277" y="2807843"/>
            <a:ext cx="6596418" cy="461665"/>
          </a:xfrm>
          <a:prstGeom prst="rect">
            <a:avLst/>
          </a:prstGeom>
          <a:noFill/>
        </p:spPr>
        <p:txBody>
          <a:bodyPr wrap="square" rtlCol="0" anchor="ctr">
            <a:spAutoFit/>
          </a:bodyPr>
          <a:lstStyle/>
          <a:p>
            <a:r>
              <a:rPr lang="tr-TR" sz="1200" dirty="0"/>
              <a:t>Tarım ve Orman Bakanlığınca gübre üretim ve tüketiminin kayıt altına alınmasına yönelik          oluşturulan Gübre Takip Sistemi’ne kayıtlı kullanıcılar.</a:t>
            </a:r>
            <a:endParaRPr lang="en-US" altLang="ko-KR" sz="1200" dirty="0">
              <a:solidFill>
                <a:schemeClr val="tx1">
                  <a:lumMod val="75000"/>
                  <a:lumOff val="25000"/>
                </a:schemeClr>
              </a:solidFill>
              <a:cs typeface="Arial" pitchFamily="34" charset="0"/>
            </a:endParaRPr>
          </a:p>
        </p:txBody>
      </p:sp>
      <p:sp>
        <p:nvSpPr>
          <p:cNvPr id="28" name="TextBox 27"/>
          <p:cNvSpPr txBox="1"/>
          <p:nvPr/>
        </p:nvSpPr>
        <p:spPr>
          <a:xfrm>
            <a:off x="2052838" y="4058381"/>
            <a:ext cx="6691348" cy="461665"/>
          </a:xfrm>
          <a:prstGeom prst="rect">
            <a:avLst/>
          </a:prstGeom>
          <a:noFill/>
        </p:spPr>
        <p:txBody>
          <a:bodyPr wrap="square" rtlCol="0" anchor="ctr">
            <a:spAutoFit/>
          </a:bodyPr>
          <a:lstStyle/>
          <a:p>
            <a:r>
              <a:rPr lang="tr-TR" sz="1200" dirty="0"/>
              <a:t>e-Fatura uygulamasına kayıtlı olan ve </a:t>
            </a:r>
            <a:r>
              <a:rPr lang="tr-TR" sz="1200" dirty="0">
                <a:solidFill>
                  <a:schemeClr val="accent3"/>
                </a:solidFill>
              </a:rPr>
              <a:t>2018 veya müteakip hesap dönemleri </a:t>
            </a:r>
            <a:r>
              <a:rPr lang="tr-TR" sz="1200" dirty="0"/>
              <a:t>brüt satış hasılatı    (veya satışları ile gayrisafi iş hasılatı) </a:t>
            </a:r>
            <a:r>
              <a:rPr lang="tr-TR" sz="1200" dirty="0">
                <a:solidFill>
                  <a:schemeClr val="accent3"/>
                </a:solidFill>
              </a:rPr>
              <a:t>25 Milyon TL </a:t>
            </a:r>
            <a:r>
              <a:rPr lang="tr-TR" sz="1200" dirty="0"/>
              <a:t>ve üzeri olan mükellefler</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31248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301402"/>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p:cNvSpPr>
          <p:nvPr/>
        </p:nvSpPr>
        <p:spPr>
          <a:xfrm>
            <a:off x="2797898" y="339502"/>
            <a:ext cx="634610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tr-TR" sz="3600" dirty="0">
                <a:solidFill>
                  <a:schemeClr val="bg1"/>
                </a:solidFill>
                <a:latin typeface="Arial" pitchFamily="34" charset="0"/>
                <a:cs typeface="Arial" pitchFamily="34" charset="0"/>
              </a:rPr>
              <a:t>2020 Yılı İçin Yenilikler</a:t>
            </a:r>
            <a:endParaRPr lang="en-US" sz="3600" dirty="0">
              <a:solidFill>
                <a:schemeClr val="bg1"/>
              </a:solidFill>
              <a:latin typeface="Arial" pitchFamily="34" charset="0"/>
              <a:cs typeface="Arial" pitchFamily="34" charset="0"/>
            </a:endParaRPr>
          </a:p>
        </p:txBody>
      </p:sp>
      <p:sp>
        <p:nvSpPr>
          <p:cNvPr id="5" name="Oval 4"/>
          <p:cNvSpPr/>
          <p:nvPr/>
        </p:nvSpPr>
        <p:spPr>
          <a:xfrm>
            <a:off x="3131840" y="1386347"/>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9778" y="2277586"/>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27717" y="3168825"/>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75656" y="4060065"/>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995936" y="1407041"/>
            <a:ext cx="4608512" cy="586359"/>
            <a:chOff x="803640" y="3362835"/>
            <a:chExt cx="2059657" cy="586359"/>
          </a:xfrm>
        </p:grpSpPr>
        <p:sp>
          <p:nvSpPr>
            <p:cNvPr id="11" name="TextBox 10"/>
            <p:cNvSpPr txBox="1"/>
            <p:nvPr/>
          </p:nvSpPr>
          <p:spPr>
            <a:xfrm>
              <a:off x="803640" y="3672195"/>
              <a:ext cx="2059657" cy="276999"/>
            </a:xfrm>
            <a:prstGeom prst="rect">
              <a:avLst/>
            </a:prstGeom>
            <a:noFill/>
          </p:spPr>
          <p:txBody>
            <a:bodyPr wrap="square" rtlCol="0" anchor="ctr">
              <a:spAutoFit/>
            </a:bodyPr>
            <a:lstStyle/>
            <a:p>
              <a:r>
                <a:rPr lang="tr-TR" altLang="ko-KR" sz="1200" dirty="0">
                  <a:solidFill>
                    <a:schemeClr val="tx1">
                      <a:lumMod val="75000"/>
                      <a:lumOff val="25000"/>
                    </a:schemeClr>
                  </a:solidFill>
                  <a:cs typeface="Arial" pitchFamily="34" charset="0"/>
                </a:rPr>
                <a:t>Limitler değişti. E-Mali Uygulamalar Kapsamı Genişletildi.</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803640" y="3362835"/>
              <a:ext cx="2059657" cy="276999"/>
            </a:xfrm>
            <a:prstGeom prst="rect">
              <a:avLst/>
            </a:prstGeom>
            <a:noFill/>
          </p:spPr>
          <p:txBody>
            <a:bodyPr wrap="square" rtlCol="0" anchor="ctr">
              <a:spAutoFit/>
            </a:bodyPr>
            <a:lstStyle/>
            <a:p>
              <a:r>
                <a:rPr lang="tr-TR" altLang="ko-KR" sz="1200" b="1" dirty="0">
                  <a:solidFill>
                    <a:schemeClr val="tx1">
                      <a:lumMod val="75000"/>
                      <a:lumOff val="25000"/>
                    </a:schemeClr>
                  </a:solidFill>
                  <a:cs typeface="Arial" pitchFamily="34" charset="0"/>
                </a:rPr>
                <a:t>Yeni Geçiş Kuralları</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3443131" y="2298280"/>
            <a:ext cx="4608512" cy="586359"/>
            <a:chOff x="803640" y="3362835"/>
            <a:chExt cx="2059657" cy="586359"/>
          </a:xfrm>
        </p:grpSpPr>
        <p:sp>
          <p:nvSpPr>
            <p:cNvPr id="14" name="TextBox 13"/>
            <p:cNvSpPr txBox="1"/>
            <p:nvPr/>
          </p:nvSpPr>
          <p:spPr>
            <a:xfrm>
              <a:off x="803640" y="3672195"/>
              <a:ext cx="2059657" cy="276999"/>
            </a:xfrm>
            <a:prstGeom prst="rect">
              <a:avLst/>
            </a:prstGeom>
            <a:noFill/>
          </p:spPr>
          <p:txBody>
            <a:bodyPr wrap="square" rtlCol="0" anchor="ctr">
              <a:spAutoFit/>
            </a:bodyPr>
            <a:lstStyle/>
            <a:p>
              <a:r>
                <a:rPr lang="tr-TR" altLang="ko-KR" sz="1200" dirty="0">
                  <a:solidFill>
                    <a:schemeClr val="tx1">
                      <a:lumMod val="75000"/>
                      <a:lumOff val="25000"/>
                    </a:schemeClr>
                  </a:solidFill>
                  <a:cs typeface="Arial" pitchFamily="34" charset="0"/>
                </a:rPr>
                <a:t>Vergi mükelleflerine KDV Dahil 5.000,00 TL E-Arşiv Fatura</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803640" y="3362835"/>
              <a:ext cx="2059657" cy="276999"/>
            </a:xfrm>
            <a:prstGeom prst="rect">
              <a:avLst/>
            </a:prstGeom>
            <a:noFill/>
          </p:spPr>
          <p:txBody>
            <a:bodyPr wrap="square" rtlCol="0" anchor="ctr">
              <a:spAutoFit/>
            </a:bodyPr>
            <a:lstStyle/>
            <a:p>
              <a:r>
                <a:rPr lang="tr-TR" altLang="ko-KR" sz="1200" b="1" dirty="0">
                  <a:solidFill>
                    <a:schemeClr val="tx1">
                      <a:lumMod val="75000"/>
                      <a:lumOff val="25000"/>
                    </a:schemeClr>
                  </a:solidFill>
                  <a:cs typeface="Arial" pitchFamily="34" charset="0"/>
                </a:rPr>
                <a:t>Yeni Fatura Kesme Kuralları</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2890325" y="3189519"/>
            <a:ext cx="4608512" cy="586359"/>
            <a:chOff x="803640" y="3362835"/>
            <a:chExt cx="2059657" cy="586359"/>
          </a:xfrm>
        </p:grpSpPr>
        <p:sp>
          <p:nvSpPr>
            <p:cNvPr id="17" name="TextBox 16"/>
            <p:cNvSpPr txBox="1"/>
            <p:nvPr/>
          </p:nvSpPr>
          <p:spPr>
            <a:xfrm>
              <a:off x="803640" y="3672195"/>
              <a:ext cx="2059657" cy="276999"/>
            </a:xfrm>
            <a:prstGeom prst="rect">
              <a:avLst/>
            </a:prstGeom>
            <a:noFill/>
          </p:spPr>
          <p:txBody>
            <a:bodyPr wrap="square" rtlCol="0" anchor="ctr">
              <a:spAutoFit/>
            </a:bodyPr>
            <a:lstStyle/>
            <a:p>
              <a:r>
                <a:rPr lang="tr-TR" altLang="ko-KR" sz="1200" dirty="0">
                  <a:solidFill>
                    <a:schemeClr val="tx1">
                      <a:lumMod val="75000"/>
                      <a:lumOff val="25000"/>
                    </a:schemeClr>
                  </a:solidFill>
                  <a:cs typeface="Arial" pitchFamily="34" charset="0"/>
                </a:rPr>
                <a:t>Tebliğ ile berat gönderme ve saklama kuralları değişti.</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nchor="ctr">
              <a:spAutoFit/>
            </a:bodyPr>
            <a:lstStyle/>
            <a:p>
              <a:r>
                <a:rPr lang="tr-TR" altLang="ko-KR" sz="1200" b="1" dirty="0">
                  <a:solidFill>
                    <a:schemeClr val="tx1">
                      <a:lumMod val="75000"/>
                      <a:lumOff val="25000"/>
                    </a:schemeClr>
                  </a:solidFill>
                  <a:cs typeface="Arial" pitchFamily="34" charset="0"/>
                </a:rPr>
                <a:t>Yeni E-Defter Kuralları</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2337519" y="4080758"/>
            <a:ext cx="4608512" cy="586359"/>
            <a:chOff x="803640" y="3362835"/>
            <a:chExt cx="2059657" cy="586359"/>
          </a:xfrm>
        </p:grpSpPr>
        <p:sp>
          <p:nvSpPr>
            <p:cNvPr id="20" name="TextBox 19"/>
            <p:cNvSpPr txBox="1"/>
            <p:nvPr/>
          </p:nvSpPr>
          <p:spPr>
            <a:xfrm>
              <a:off x="803640" y="3672195"/>
              <a:ext cx="2059657" cy="276999"/>
            </a:xfrm>
            <a:prstGeom prst="rect">
              <a:avLst/>
            </a:prstGeom>
            <a:noFill/>
          </p:spPr>
          <p:txBody>
            <a:bodyPr wrap="square" rtlCol="0" anchor="ctr">
              <a:spAutoFit/>
            </a:bodyPr>
            <a:lstStyle/>
            <a:p>
              <a:r>
                <a:rPr lang="tr-TR" altLang="ko-KR" sz="1200" dirty="0">
                  <a:solidFill>
                    <a:schemeClr val="tx1">
                      <a:lumMod val="75000"/>
                      <a:lumOff val="25000"/>
                    </a:schemeClr>
                  </a:solidFill>
                  <a:cs typeface="Arial" pitchFamily="34" charset="0"/>
                </a:rPr>
                <a:t>E-Gider pusulası, e-dekont, e-müstahsil makbuzu, e-irsaliye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nchor="ctr">
              <a:spAutoFit/>
            </a:bodyPr>
            <a:lstStyle/>
            <a:p>
              <a:r>
                <a:rPr lang="tr-TR" altLang="ko-KR" sz="1200" b="1" dirty="0">
                  <a:solidFill>
                    <a:schemeClr val="tx1">
                      <a:lumMod val="75000"/>
                      <a:lumOff val="25000"/>
                    </a:schemeClr>
                  </a:solidFill>
                  <a:cs typeface="Arial" pitchFamily="34" charset="0"/>
                </a:rPr>
                <a:t>Yeni Elektronik Mali Belgeler</a:t>
              </a:r>
              <a:endParaRPr lang="ko-KR" altLang="en-US" sz="1200" b="1" dirty="0">
                <a:solidFill>
                  <a:schemeClr val="tx1">
                    <a:lumMod val="75000"/>
                    <a:lumOff val="25000"/>
                  </a:schemeClr>
                </a:solidFill>
                <a:cs typeface="Arial" pitchFamily="34" charset="0"/>
              </a:endParaRPr>
            </a:p>
          </p:txBody>
        </p:sp>
      </p:grpSp>
      <p:sp>
        <p:nvSpPr>
          <p:cNvPr id="22" name="TextBox 21"/>
          <p:cNvSpPr txBox="1"/>
          <p:nvPr/>
        </p:nvSpPr>
        <p:spPr>
          <a:xfrm>
            <a:off x="3131839" y="1515555"/>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3" name="TextBox 22"/>
          <p:cNvSpPr txBox="1"/>
          <p:nvPr/>
        </p:nvSpPr>
        <p:spPr>
          <a:xfrm>
            <a:off x="2579776" y="2406793"/>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4" name="TextBox 23"/>
          <p:cNvSpPr txBox="1"/>
          <p:nvPr/>
        </p:nvSpPr>
        <p:spPr>
          <a:xfrm>
            <a:off x="2027713" y="3298031"/>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5" name="TextBox 24"/>
          <p:cNvSpPr txBox="1"/>
          <p:nvPr/>
        </p:nvSpPr>
        <p:spPr>
          <a:xfrm>
            <a:off x="1475650" y="4189269"/>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tr-TR" altLang="ko-KR" dirty="0"/>
              <a:t>E-</a:t>
            </a:r>
            <a:r>
              <a:rPr lang="tr-TR" altLang="ko-KR" dirty="0" err="1"/>
              <a:t>İrsaliye’ye</a:t>
            </a:r>
            <a:r>
              <a:rPr lang="tr-TR" altLang="ko-KR" dirty="0"/>
              <a:t> Geçiş Zorunluluğu</a:t>
            </a:r>
            <a:endParaRPr lang="ko-KR" altLang="en-US" dirty="0"/>
          </a:p>
        </p:txBody>
      </p:sp>
      <p:sp>
        <p:nvSpPr>
          <p:cNvPr id="3" name="Text Placeholder 2"/>
          <p:cNvSpPr>
            <a:spLocks noGrp="1"/>
          </p:cNvSpPr>
          <p:nvPr>
            <p:ph type="body" sz="quarter" idx="11"/>
          </p:nvPr>
        </p:nvSpPr>
        <p:spPr>
          <a:prstGeom prst="rect">
            <a:avLst/>
          </a:prstGeom>
        </p:spPr>
        <p:txBody>
          <a:bodyPr/>
          <a:lstStyle/>
          <a:p>
            <a:pPr lvl="0"/>
            <a:r>
              <a:rPr lang="tr-TR" altLang="ko-KR" dirty="0"/>
              <a:t>01.01.2020 tarihinde Geçişi Zorunlu Olanlar</a:t>
            </a:r>
            <a:endParaRPr lang="en-US" altLang="ko-KR" dirty="0"/>
          </a:p>
        </p:txBody>
      </p:sp>
      <p:sp>
        <p:nvSpPr>
          <p:cNvPr id="12" name="Text Placeholder 1"/>
          <p:cNvSpPr txBox="1">
            <a:spLocks/>
          </p:cNvSpPr>
          <p:nvPr/>
        </p:nvSpPr>
        <p:spPr>
          <a:xfrm>
            <a:off x="4133786" y="2399372"/>
            <a:ext cx="4032448" cy="93610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ko-KR" sz="2400" b="1" dirty="0">
                <a:solidFill>
                  <a:schemeClr val="tx1">
                    <a:lumMod val="75000"/>
                    <a:lumOff val="25000"/>
                  </a:schemeClr>
                </a:solidFill>
                <a:cs typeface="Arial" pitchFamily="34" charset="0"/>
              </a:rPr>
              <a:t>Hal Kayıt Sisteminde Kayıtlı Olanlar</a:t>
            </a:r>
            <a:endParaRPr lang="ko-KR" altLang="en-US" sz="2400" b="1" dirty="0">
              <a:solidFill>
                <a:schemeClr val="tx1">
                  <a:lumMod val="75000"/>
                  <a:lumOff val="25000"/>
                </a:schemeClr>
              </a:solidFill>
              <a:cs typeface="Arial" pitchFamily="34" charset="0"/>
            </a:endParaRPr>
          </a:p>
        </p:txBody>
      </p:sp>
      <p:sp>
        <p:nvSpPr>
          <p:cNvPr id="13" name="TextBox 12"/>
          <p:cNvSpPr txBox="1"/>
          <p:nvPr/>
        </p:nvSpPr>
        <p:spPr>
          <a:xfrm>
            <a:off x="4139952" y="3593131"/>
            <a:ext cx="4464496" cy="830997"/>
          </a:xfrm>
          <a:prstGeom prst="rect">
            <a:avLst/>
          </a:prstGeom>
          <a:noFill/>
        </p:spPr>
        <p:txBody>
          <a:bodyPr wrap="square" rtlCol="0" anchor="ctr">
            <a:spAutoFit/>
          </a:bodyPr>
          <a:lstStyle/>
          <a:p>
            <a:r>
              <a:rPr lang="tr-TR" sz="1200" dirty="0"/>
              <a:t>Sebze ve Meyveler ile Yeterli Arz ve Talep Derinliği Bulunan     Diğer Malların Ticaretinin Düzenlenmesi Hakkında Kanun         hükümlerine göre komisyoncu veya tüccar olarak sebze ve     meyve ticaretiyle iştigal eden mükellefler</a:t>
            </a:r>
            <a:endParaRPr lang="ko-KR" altLang="en-US" sz="1200" dirty="0">
              <a:solidFill>
                <a:schemeClr val="tx1">
                  <a:lumMod val="75000"/>
                  <a:lumOff val="25000"/>
                </a:schemeClr>
              </a:solidFill>
              <a:cs typeface="Arial" pitchFamily="34" charset="0"/>
            </a:endParaRPr>
          </a:p>
        </p:txBody>
      </p:sp>
      <p:graphicFrame>
        <p:nvGraphicFramePr>
          <p:cNvPr id="23" name="Chart 4">
            <a:extLst>
              <a:ext uri="{FF2B5EF4-FFF2-40B4-BE49-F238E27FC236}">
                <a16:creationId xmlns:a16="http://schemas.microsoft.com/office/drawing/2014/main" xmlns="" id="{102C78A0-AAB8-4A68-B33D-234E9D1D19E6}"/>
              </a:ext>
            </a:extLst>
          </p:cNvPr>
          <p:cNvGraphicFramePr/>
          <p:nvPr/>
        </p:nvGraphicFramePr>
        <p:xfrm>
          <a:off x="467544" y="1145939"/>
          <a:ext cx="8352928" cy="735856"/>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xmlns="" id="{C09B8C01-05D5-494E-A562-0800074A5D73}"/>
              </a:ext>
            </a:extLst>
          </p:cNvPr>
          <p:cNvSpPr txBox="1"/>
          <p:nvPr/>
        </p:nvSpPr>
        <p:spPr>
          <a:xfrm>
            <a:off x="1166202" y="1312460"/>
            <a:ext cx="781928"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25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25" name="TextBox 24">
            <a:extLst>
              <a:ext uri="{FF2B5EF4-FFF2-40B4-BE49-F238E27FC236}">
                <a16:creationId xmlns:a16="http://schemas.microsoft.com/office/drawing/2014/main" xmlns="" id="{3AFC5562-5D73-44B7-B65B-E056F9C86816}"/>
              </a:ext>
            </a:extLst>
          </p:cNvPr>
          <p:cNvSpPr txBox="1"/>
          <p:nvPr/>
        </p:nvSpPr>
        <p:spPr>
          <a:xfrm>
            <a:off x="3265184" y="1312460"/>
            <a:ext cx="781928"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30</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26" name="TextBox 25">
            <a:extLst>
              <a:ext uri="{FF2B5EF4-FFF2-40B4-BE49-F238E27FC236}">
                <a16:creationId xmlns:a16="http://schemas.microsoft.com/office/drawing/2014/main" xmlns="" id="{AF4FE20D-3162-497A-9639-FB7B0387A8DC}"/>
              </a:ext>
            </a:extLst>
          </p:cNvPr>
          <p:cNvSpPr txBox="1"/>
          <p:nvPr/>
        </p:nvSpPr>
        <p:spPr>
          <a:xfrm>
            <a:off x="5012674" y="1312460"/>
            <a:ext cx="781928"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15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27" name="TextBox 26">
            <a:extLst>
              <a:ext uri="{FF2B5EF4-FFF2-40B4-BE49-F238E27FC236}">
                <a16:creationId xmlns:a16="http://schemas.microsoft.com/office/drawing/2014/main" xmlns="" id="{258BD0BF-4F43-423A-983E-B67F21880306}"/>
              </a:ext>
            </a:extLst>
          </p:cNvPr>
          <p:cNvSpPr txBox="1"/>
          <p:nvPr/>
        </p:nvSpPr>
        <p:spPr>
          <a:xfrm>
            <a:off x="6893508" y="1312460"/>
            <a:ext cx="781928" cy="400110"/>
          </a:xfrm>
          <a:prstGeom prst="rect">
            <a:avLst/>
          </a:prstGeom>
          <a:noFill/>
        </p:spPr>
        <p:txBody>
          <a:bodyPr wrap="square" rtlCol="0" anchor="ctr">
            <a:spAutoFit/>
          </a:bodyPr>
          <a:lstStyle/>
          <a:p>
            <a:pPr algn="ctr"/>
            <a:r>
              <a:rPr lang="en-US" altLang="ko-KR" sz="2000" b="1" dirty="0">
                <a:solidFill>
                  <a:schemeClr val="bg1"/>
                </a:solidFill>
                <a:cs typeface="Arial" pitchFamily="34" charset="0"/>
              </a:rPr>
              <a:t>35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28" name="Rectangle 9">
            <a:extLst>
              <a:ext uri="{FF2B5EF4-FFF2-40B4-BE49-F238E27FC236}">
                <a16:creationId xmlns:a16="http://schemas.microsoft.com/office/drawing/2014/main" xmlns="" id="{B7DD92A7-C80A-401A-841C-B4888F29B96C}"/>
              </a:ext>
            </a:extLst>
          </p:cNvPr>
          <p:cNvSpPr/>
          <p:nvPr/>
        </p:nvSpPr>
        <p:spPr>
          <a:xfrm>
            <a:off x="1343346" y="1934400"/>
            <a:ext cx="332123" cy="31089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21">
            <a:extLst>
              <a:ext uri="{FF2B5EF4-FFF2-40B4-BE49-F238E27FC236}">
                <a16:creationId xmlns:a16="http://schemas.microsoft.com/office/drawing/2014/main" xmlns="" id="{077B56CA-96F2-4A2B-B759-51A114DD2FBF}"/>
              </a:ext>
            </a:extLst>
          </p:cNvPr>
          <p:cNvSpPr>
            <a:spLocks noChangeAspect="1"/>
          </p:cNvSpPr>
          <p:nvPr/>
        </p:nvSpPr>
        <p:spPr>
          <a:xfrm>
            <a:off x="7135614" y="1939747"/>
            <a:ext cx="297715" cy="3002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16">
            <a:extLst>
              <a:ext uri="{FF2B5EF4-FFF2-40B4-BE49-F238E27FC236}">
                <a16:creationId xmlns:a16="http://schemas.microsoft.com/office/drawing/2014/main" xmlns="" id="{BBA359C1-4EDA-40B7-BA5A-4AA2443F1072}"/>
              </a:ext>
            </a:extLst>
          </p:cNvPr>
          <p:cNvSpPr/>
          <p:nvPr/>
        </p:nvSpPr>
        <p:spPr>
          <a:xfrm rot="1795255">
            <a:off x="5296793" y="1896256"/>
            <a:ext cx="215964" cy="38718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ounded Rectangle 7">
            <a:extLst>
              <a:ext uri="{FF2B5EF4-FFF2-40B4-BE49-F238E27FC236}">
                <a16:creationId xmlns:a16="http://schemas.microsoft.com/office/drawing/2014/main" xmlns="" id="{282501D9-D072-464C-9A26-3908E2ECBFDF}"/>
              </a:ext>
            </a:extLst>
          </p:cNvPr>
          <p:cNvSpPr/>
          <p:nvPr/>
        </p:nvSpPr>
        <p:spPr>
          <a:xfrm>
            <a:off x="3467937" y="1935169"/>
            <a:ext cx="358474" cy="30935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Resim Yer Tutucusu 5">
            <a:extLst>
              <a:ext uri="{FF2B5EF4-FFF2-40B4-BE49-F238E27FC236}">
                <a16:creationId xmlns:a16="http://schemas.microsoft.com/office/drawing/2014/main" xmlns="" id="{A6DC36FB-B036-44B9-9563-0D97BEB8162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828" r="18828"/>
          <a:stretch>
            <a:fillRect/>
          </a:stretch>
        </p:blipFill>
        <p:spPr/>
      </p:pic>
    </p:spTree>
    <p:extLst>
      <p:ext uri="{BB962C8B-B14F-4D97-AF65-F5344CB8AC3E}">
        <p14:creationId xmlns:p14="http://schemas.microsoft.com/office/powerpoint/2010/main" val="36648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21F0F86D-2D15-4560-8B6F-F213B340F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6" y="29683"/>
            <a:ext cx="9124194" cy="5113817"/>
          </a:xfrm>
          <a:prstGeom prst="rect">
            <a:avLst/>
          </a:prstGeom>
        </p:spPr>
      </p:pic>
    </p:spTree>
    <p:extLst>
      <p:ext uri="{BB962C8B-B14F-4D97-AF65-F5344CB8AC3E}">
        <p14:creationId xmlns:p14="http://schemas.microsoft.com/office/powerpoint/2010/main" val="113998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909FC57E-06A9-4BCE-9229-64613E46D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79426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012160" y="1616638"/>
            <a:ext cx="504055" cy="5040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Oval 7"/>
          <p:cNvSpPr/>
          <p:nvPr/>
        </p:nvSpPr>
        <p:spPr>
          <a:xfrm>
            <a:off x="6012160" y="2678283"/>
            <a:ext cx="504055" cy="5040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10" name="Group 9"/>
          <p:cNvGrpSpPr/>
          <p:nvPr/>
        </p:nvGrpSpPr>
        <p:grpSpPr>
          <a:xfrm>
            <a:off x="6567432" y="1523726"/>
            <a:ext cx="2483768" cy="863358"/>
            <a:chOff x="803640" y="3362835"/>
            <a:chExt cx="1390268" cy="863358"/>
          </a:xfrm>
        </p:grpSpPr>
        <p:sp>
          <p:nvSpPr>
            <p:cNvPr id="11" name="TextBox 10"/>
            <p:cNvSpPr txBox="1"/>
            <p:nvPr/>
          </p:nvSpPr>
          <p:spPr>
            <a:xfrm>
              <a:off x="803640" y="3579862"/>
              <a:ext cx="1390268" cy="646331"/>
            </a:xfrm>
            <a:prstGeom prst="rect">
              <a:avLst/>
            </a:prstGeom>
            <a:noFill/>
          </p:spPr>
          <p:txBody>
            <a:bodyPr wrap="square" rtlCol="0">
              <a:spAutoFit/>
            </a:bodyPr>
            <a:lstStyle/>
            <a:p>
              <a:r>
                <a:rPr lang="tr-TR" sz="1200" dirty="0">
                  <a:solidFill>
                    <a:schemeClr val="accent3"/>
                  </a:solidFill>
                </a:rPr>
                <a:t>1/2/2020 </a:t>
              </a:r>
              <a:r>
                <a:rPr lang="tr-TR" sz="1200" dirty="0"/>
                <a:t>tarihi itibarıyla faaliyetine devam etmekte olanların </a:t>
              </a:r>
              <a:r>
                <a:rPr lang="tr-TR" sz="1200" dirty="0">
                  <a:solidFill>
                    <a:schemeClr val="accent3"/>
                  </a:solidFill>
                </a:rPr>
                <a:t>1/6/2020</a:t>
              </a:r>
              <a:r>
                <a:rPr lang="tr-TR" sz="1200" dirty="0"/>
                <a:t> tarihine kadar</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803640" y="3362835"/>
              <a:ext cx="1390268" cy="276999"/>
            </a:xfrm>
            <a:prstGeom prst="rect">
              <a:avLst/>
            </a:prstGeom>
            <a:noFill/>
          </p:spPr>
          <p:txBody>
            <a:bodyPr wrap="square" rtlCol="0">
              <a:spAutoFit/>
            </a:bodyPr>
            <a:lstStyle/>
            <a:p>
              <a:r>
                <a:rPr lang="tr-TR" altLang="ko-KR" sz="1200" b="1" dirty="0">
                  <a:solidFill>
                    <a:schemeClr val="tx1">
                      <a:lumMod val="75000"/>
                      <a:lumOff val="25000"/>
                    </a:schemeClr>
                  </a:solidFill>
                  <a:cs typeface="Arial" pitchFamily="34" charset="0"/>
                </a:rPr>
                <a:t>Eski SM Mükellefleri</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6531428" y="2678283"/>
            <a:ext cx="2555776" cy="1048024"/>
            <a:chOff x="803640" y="3362835"/>
            <a:chExt cx="1390268" cy="1048024"/>
          </a:xfrm>
        </p:grpSpPr>
        <p:sp>
          <p:nvSpPr>
            <p:cNvPr id="14" name="TextBox 13"/>
            <p:cNvSpPr txBox="1"/>
            <p:nvPr/>
          </p:nvSpPr>
          <p:spPr>
            <a:xfrm>
              <a:off x="803640" y="3579862"/>
              <a:ext cx="1390268" cy="830997"/>
            </a:xfrm>
            <a:prstGeom prst="rect">
              <a:avLst/>
            </a:prstGeom>
            <a:noFill/>
          </p:spPr>
          <p:txBody>
            <a:bodyPr wrap="square" rtlCol="0">
              <a:spAutoFit/>
            </a:bodyPr>
            <a:lstStyle/>
            <a:p>
              <a:r>
                <a:rPr lang="tr-TR" sz="1200" dirty="0">
                  <a:solidFill>
                    <a:schemeClr val="accent3"/>
                  </a:solidFill>
                </a:rPr>
                <a:t>1/2/2020</a:t>
              </a:r>
              <a:r>
                <a:rPr lang="tr-TR" sz="1200" dirty="0"/>
                <a:t> tarihinden (bu tarih dâhil) itibaren faaliyetine başlayacak olanların ise işe başladıkları ayı izleyen </a:t>
              </a:r>
              <a:r>
                <a:rPr lang="tr-TR" sz="1200" dirty="0">
                  <a:solidFill>
                    <a:schemeClr val="accent3"/>
                  </a:solidFill>
                </a:rPr>
                <a:t>3 üncü ayın sonuna kadar</a:t>
              </a:r>
              <a:endParaRPr lang="ko-KR" altLang="en-US" sz="1200" dirty="0">
                <a:solidFill>
                  <a:schemeClr val="accent3"/>
                </a:solidFill>
                <a:cs typeface="Arial" pitchFamily="34" charset="0"/>
              </a:endParaRPr>
            </a:p>
          </p:txBody>
        </p:sp>
        <p:sp>
          <p:nvSpPr>
            <p:cNvPr id="15" name="TextBox 14"/>
            <p:cNvSpPr txBox="1"/>
            <p:nvPr/>
          </p:nvSpPr>
          <p:spPr>
            <a:xfrm>
              <a:off x="803640" y="3362835"/>
              <a:ext cx="1390268" cy="276999"/>
            </a:xfrm>
            <a:prstGeom prst="rect">
              <a:avLst/>
            </a:prstGeom>
            <a:noFill/>
          </p:spPr>
          <p:txBody>
            <a:bodyPr wrap="square" rtlCol="0">
              <a:spAutoFit/>
            </a:bodyPr>
            <a:lstStyle/>
            <a:p>
              <a:r>
                <a:rPr lang="tr-TR" altLang="ko-KR" sz="1200" b="1" dirty="0">
                  <a:solidFill>
                    <a:schemeClr val="tx1">
                      <a:lumMod val="75000"/>
                      <a:lumOff val="25000"/>
                    </a:schemeClr>
                  </a:solidFill>
                  <a:cs typeface="Arial" pitchFamily="34" charset="0"/>
                </a:rPr>
                <a:t>Yeni SM Mükellefleri</a:t>
              </a:r>
              <a:endParaRPr lang="ko-KR" altLang="en-US" sz="1200" b="1" dirty="0">
                <a:solidFill>
                  <a:schemeClr val="tx1">
                    <a:lumMod val="75000"/>
                    <a:lumOff val="25000"/>
                  </a:schemeClr>
                </a:solidFill>
                <a:cs typeface="Arial" pitchFamily="34" charset="0"/>
              </a:endParaRPr>
            </a:p>
          </p:txBody>
        </p:sp>
      </p:grpSp>
      <p:sp>
        <p:nvSpPr>
          <p:cNvPr id="19" name="TextBox 18"/>
          <p:cNvSpPr txBox="1"/>
          <p:nvPr/>
        </p:nvSpPr>
        <p:spPr>
          <a:xfrm>
            <a:off x="6012160" y="1683999"/>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01</a:t>
            </a:r>
            <a:endParaRPr lang="ko-KR" altLang="en-US" b="1" dirty="0">
              <a:solidFill>
                <a:schemeClr val="bg1"/>
              </a:solidFill>
              <a:cs typeface="Arial" pitchFamily="34" charset="0"/>
            </a:endParaRPr>
          </a:p>
        </p:txBody>
      </p:sp>
      <p:sp>
        <p:nvSpPr>
          <p:cNvPr id="20" name="TextBox 19"/>
          <p:cNvSpPr txBox="1"/>
          <p:nvPr/>
        </p:nvSpPr>
        <p:spPr>
          <a:xfrm>
            <a:off x="6012160" y="2745644"/>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02</a:t>
            </a:r>
            <a:endParaRPr lang="ko-KR" altLang="en-US" b="1" dirty="0">
              <a:solidFill>
                <a:schemeClr val="bg1"/>
              </a:solidFill>
              <a:cs typeface="Arial" pitchFamily="34" charset="0"/>
            </a:endParaRPr>
          </a:p>
        </p:txBody>
      </p:sp>
      <p:sp>
        <p:nvSpPr>
          <p:cNvPr id="21" name="TextBox 20"/>
          <p:cNvSpPr txBox="1"/>
          <p:nvPr/>
        </p:nvSpPr>
        <p:spPr>
          <a:xfrm>
            <a:off x="6012160" y="3807288"/>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03</a:t>
            </a:r>
            <a:endParaRPr lang="ko-KR" altLang="en-US" b="1" dirty="0">
              <a:solidFill>
                <a:schemeClr val="bg1"/>
              </a:solidFill>
              <a:cs typeface="Arial" pitchFamily="34" charset="0"/>
            </a:endParaRPr>
          </a:p>
        </p:txBody>
      </p:sp>
      <p:sp>
        <p:nvSpPr>
          <p:cNvPr id="23" name="Text Placeholder 13"/>
          <p:cNvSpPr txBox="1">
            <a:spLocks/>
          </p:cNvSpPr>
          <p:nvPr/>
        </p:nvSpPr>
        <p:spPr>
          <a:xfrm>
            <a:off x="6012160" y="494407"/>
            <a:ext cx="2958215" cy="90643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tr-TR" altLang="ko-KR" sz="2400" b="1" dirty="0">
                <a:solidFill>
                  <a:schemeClr val="tx1">
                    <a:lumMod val="75000"/>
                    <a:lumOff val="25000"/>
                  </a:schemeClr>
                </a:solidFill>
                <a:latin typeface="+mj-lt"/>
                <a:cs typeface="Arial" pitchFamily="34" charset="0"/>
              </a:rPr>
              <a:t>E-Serbest Meslek Makbuzu</a:t>
            </a:r>
            <a:endParaRPr lang="en-US" altLang="ko-KR" sz="2400" b="1" dirty="0">
              <a:solidFill>
                <a:schemeClr val="tx1">
                  <a:lumMod val="75000"/>
                  <a:lumOff val="25000"/>
                </a:schemeClr>
              </a:solidFill>
              <a:latin typeface="+mj-lt"/>
              <a:cs typeface="Arial" pitchFamily="34" charset="0"/>
            </a:endParaRPr>
          </a:p>
        </p:txBody>
      </p:sp>
      <p:pic>
        <p:nvPicPr>
          <p:cNvPr id="4" name="Resim Yer Tutucusu 3">
            <a:extLst>
              <a:ext uri="{FF2B5EF4-FFF2-40B4-BE49-F238E27FC236}">
                <a16:creationId xmlns:a16="http://schemas.microsoft.com/office/drawing/2014/main" xmlns="" id="{423A3DA0-AA97-406A-8DF4-78611BDAB28E}"/>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39814" r="39814"/>
          <a:stretch>
            <a:fillRect/>
          </a:stretch>
        </p:blipFill>
        <p:spPr/>
      </p:pic>
      <p:pic>
        <p:nvPicPr>
          <p:cNvPr id="24" name="Resim Yer Tutucusu 23">
            <a:extLst>
              <a:ext uri="{FF2B5EF4-FFF2-40B4-BE49-F238E27FC236}">
                <a16:creationId xmlns:a16="http://schemas.microsoft.com/office/drawing/2014/main" xmlns="" id="{26DFF9EB-3F7E-4E95-AEDF-93DA506722EA}"/>
              </a:ext>
            </a:extLst>
          </p:cNvPr>
          <p:cNvPicPr>
            <a:picLocks noGrp="1" noChangeAspect="1"/>
          </p:cNvPicPr>
          <p:nvPr>
            <p:ph type="pic" idx="10"/>
          </p:nvPr>
        </p:nvPicPr>
        <p:blipFill>
          <a:blip r:embed="rId4">
            <a:extLst>
              <a:ext uri="{28A0092B-C50C-407E-A947-70E740481C1C}">
                <a14:useLocalDpi xmlns:a14="http://schemas.microsoft.com/office/drawing/2010/main" val="0"/>
              </a:ext>
            </a:extLst>
          </a:blip>
          <a:srcRect/>
          <a:stretch/>
        </p:blipFill>
        <p:spPr>
          <a:xfrm>
            <a:off x="2234683" y="555525"/>
            <a:ext cx="1650297" cy="4048421"/>
          </a:xfrm>
        </p:spPr>
      </p:pic>
      <p:pic>
        <p:nvPicPr>
          <p:cNvPr id="26" name="Resim Yer Tutucusu 25">
            <a:extLst>
              <a:ext uri="{FF2B5EF4-FFF2-40B4-BE49-F238E27FC236}">
                <a16:creationId xmlns:a16="http://schemas.microsoft.com/office/drawing/2014/main" xmlns="" id="{9BCA4AB4-EC46-4814-9385-658BEC0F0C5E}"/>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a:stretch/>
        </p:blipFill>
        <p:spPr>
          <a:xfrm>
            <a:off x="4028996" y="555525"/>
            <a:ext cx="1761253" cy="4048421"/>
          </a:xfrm>
        </p:spPr>
      </p:pic>
      <p:grpSp>
        <p:nvGrpSpPr>
          <p:cNvPr id="27" name="Group 12">
            <a:extLst>
              <a:ext uri="{FF2B5EF4-FFF2-40B4-BE49-F238E27FC236}">
                <a16:creationId xmlns:a16="http://schemas.microsoft.com/office/drawing/2014/main" xmlns="" id="{134FC860-1844-4CD7-9170-374049C324AF}"/>
              </a:ext>
            </a:extLst>
          </p:cNvPr>
          <p:cNvGrpSpPr/>
          <p:nvPr/>
        </p:nvGrpSpPr>
        <p:grpSpPr>
          <a:xfrm>
            <a:off x="5441985" y="4053063"/>
            <a:ext cx="3450495" cy="863358"/>
            <a:chOff x="803640" y="3362835"/>
            <a:chExt cx="1390268" cy="863358"/>
          </a:xfrm>
        </p:grpSpPr>
        <p:sp>
          <p:nvSpPr>
            <p:cNvPr id="28" name="TextBox 13">
              <a:extLst>
                <a:ext uri="{FF2B5EF4-FFF2-40B4-BE49-F238E27FC236}">
                  <a16:creationId xmlns:a16="http://schemas.microsoft.com/office/drawing/2014/main" xmlns="" id="{21BAC294-D0D0-4A5C-8612-D382F0437579}"/>
                </a:ext>
              </a:extLst>
            </p:cNvPr>
            <p:cNvSpPr txBox="1"/>
            <p:nvPr/>
          </p:nvSpPr>
          <p:spPr>
            <a:xfrm>
              <a:off x="803640" y="3579862"/>
              <a:ext cx="1390268" cy="646331"/>
            </a:xfrm>
            <a:prstGeom prst="rect">
              <a:avLst/>
            </a:prstGeom>
            <a:noFill/>
          </p:spPr>
          <p:txBody>
            <a:bodyPr wrap="square" rtlCol="0">
              <a:spAutoFit/>
            </a:bodyPr>
            <a:lstStyle/>
            <a:p>
              <a:r>
                <a:rPr lang="tr-TR" sz="1200" dirty="0"/>
                <a:t>Yine e-</a:t>
              </a:r>
              <a:r>
                <a:rPr lang="tr-TR" sz="1200" dirty="0" err="1"/>
                <a:t>smm’ye</a:t>
              </a:r>
              <a:r>
                <a:rPr lang="tr-TR" sz="1200" dirty="0"/>
                <a:t> geçenler eskisi gibi defter-beyan sisteminde defter tutmaya devam edeceklerdir. </a:t>
              </a:r>
              <a:endParaRPr lang="en-US" sz="1200" dirty="0"/>
            </a:p>
          </p:txBody>
        </p:sp>
        <p:sp>
          <p:nvSpPr>
            <p:cNvPr id="29" name="TextBox 14">
              <a:extLst>
                <a:ext uri="{FF2B5EF4-FFF2-40B4-BE49-F238E27FC236}">
                  <a16:creationId xmlns:a16="http://schemas.microsoft.com/office/drawing/2014/main" xmlns="" id="{FF5F23EC-F9E8-44B0-B480-5A5B6B3F143F}"/>
                </a:ext>
              </a:extLst>
            </p:cNvPr>
            <p:cNvSpPr txBox="1"/>
            <p:nvPr/>
          </p:nvSpPr>
          <p:spPr>
            <a:xfrm>
              <a:off x="803640" y="3362835"/>
              <a:ext cx="1390268" cy="276999"/>
            </a:xfrm>
            <a:prstGeom prst="rect">
              <a:avLst/>
            </a:prstGeom>
            <a:noFill/>
          </p:spPr>
          <p:txBody>
            <a:bodyPr wrap="square" rtlCol="0">
              <a:spAutoFit/>
            </a:bodyPr>
            <a:lstStyle/>
            <a:p>
              <a:r>
                <a:rPr lang="tr-TR" altLang="ko-KR" sz="1200" b="1" dirty="0">
                  <a:solidFill>
                    <a:schemeClr val="tx1">
                      <a:lumMod val="75000"/>
                      <a:lumOff val="25000"/>
                    </a:schemeClr>
                  </a:solidFill>
                  <a:cs typeface="Arial" pitchFamily="34" charset="0"/>
                </a:rPr>
                <a:t>Defter Beyan Sistemine Devam</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25339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 name="그룹 327">
            <a:extLst>
              <a:ext uri="{FF2B5EF4-FFF2-40B4-BE49-F238E27FC236}">
                <a16:creationId xmlns:a16="http://schemas.microsoft.com/office/drawing/2014/main" xmlns="" id="{728FB3A6-1EA3-4E31-85A8-3986ACBF2AFF}"/>
              </a:ext>
            </a:extLst>
          </p:cNvPr>
          <p:cNvGrpSpPr/>
          <p:nvPr/>
        </p:nvGrpSpPr>
        <p:grpSpPr>
          <a:xfrm>
            <a:off x="249730" y="1539752"/>
            <a:ext cx="5202977" cy="3061126"/>
            <a:chOff x="635000" y="1382713"/>
            <a:chExt cx="7869238" cy="4572000"/>
          </a:xfrm>
          <a:solidFill>
            <a:schemeClr val="bg1">
              <a:lumMod val="85000"/>
            </a:schemeClr>
          </a:solidFill>
        </p:grpSpPr>
        <p:sp>
          <p:nvSpPr>
            <p:cNvPr id="329" name="Freeform 8">
              <a:extLst>
                <a:ext uri="{FF2B5EF4-FFF2-40B4-BE49-F238E27FC236}">
                  <a16:creationId xmlns:a16="http://schemas.microsoft.com/office/drawing/2014/main" xmlns="" id="{746F28E8-4924-4899-9C28-73C89B2C82EB}"/>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0" name="Freeform 9">
              <a:extLst>
                <a:ext uri="{FF2B5EF4-FFF2-40B4-BE49-F238E27FC236}">
                  <a16:creationId xmlns:a16="http://schemas.microsoft.com/office/drawing/2014/main" xmlns="" id="{EEEBDE1A-D66E-445A-8F78-AF6316FB68BD}"/>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1" name="Freeform 10">
              <a:extLst>
                <a:ext uri="{FF2B5EF4-FFF2-40B4-BE49-F238E27FC236}">
                  <a16:creationId xmlns:a16="http://schemas.microsoft.com/office/drawing/2014/main" xmlns="" id="{8D18B594-A784-49F4-8113-8442917ADC66}"/>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2" name="Freeform 11">
              <a:extLst>
                <a:ext uri="{FF2B5EF4-FFF2-40B4-BE49-F238E27FC236}">
                  <a16:creationId xmlns:a16="http://schemas.microsoft.com/office/drawing/2014/main" xmlns="" id="{E52794E8-5C54-439B-85D6-361B60E7AB2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tr-TR" altLang="ko-KR" dirty="0"/>
              <a:t>E-Müstahsil Makbuzu</a:t>
            </a:r>
            <a:endParaRPr lang="ko-KR" altLang="en-US" dirty="0"/>
          </a:p>
        </p:txBody>
      </p:sp>
      <p:grpSp>
        <p:nvGrpSpPr>
          <p:cNvPr id="5" name="Group 4"/>
          <p:cNvGrpSpPr/>
          <p:nvPr/>
        </p:nvGrpSpPr>
        <p:grpSpPr>
          <a:xfrm>
            <a:off x="5508104" y="1472606"/>
            <a:ext cx="3181156" cy="1335841"/>
            <a:chOff x="300361" y="1376682"/>
            <a:chExt cx="2936827" cy="1335841"/>
          </a:xfrm>
        </p:grpSpPr>
        <p:sp>
          <p:nvSpPr>
            <p:cNvPr id="6" name="TextBox 5"/>
            <p:cNvSpPr txBox="1"/>
            <p:nvPr/>
          </p:nvSpPr>
          <p:spPr>
            <a:xfrm>
              <a:off x="300361" y="1696860"/>
              <a:ext cx="2936827" cy="1015663"/>
            </a:xfrm>
            <a:prstGeom prst="rect">
              <a:avLst/>
            </a:prstGeom>
            <a:noFill/>
          </p:spPr>
          <p:txBody>
            <a:bodyPr wrap="square" rtlCol="0">
              <a:spAutoFit/>
            </a:bodyPr>
            <a:lstStyle/>
            <a:p>
              <a:r>
                <a:rPr lang="tr-TR" sz="1200" dirty="0"/>
                <a:t>Sebze ve Meyveler ile Yeterli Arz ve Talep  Derinliği Bulunan Diğer Malların Ticaretinin Düzenlenmesi Hakkında Kanun hükümlerine göre komisyoncu veya tüccar olarak sebze  ve meyve ticaretiyle iştigal eden mükellefler</a:t>
              </a:r>
              <a:endParaRPr lang="en-US" altLang="ko-KR" sz="1200" dirty="0">
                <a:solidFill>
                  <a:schemeClr val="tx1">
                    <a:lumMod val="75000"/>
                    <a:lumOff val="25000"/>
                  </a:schemeClr>
                </a:solidFill>
                <a:latin typeface="Arial" pitchFamily="34" charset="0"/>
                <a:cs typeface="Arial" pitchFamily="34" charset="0"/>
              </a:endParaRPr>
            </a:p>
          </p:txBody>
        </p:sp>
        <p:sp>
          <p:nvSpPr>
            <p:cNvPr id="7" name="TextBox 6"/>
            <p:cNvSpPr txBox="1"/>
            <p:nvPr/>
          </p:nvSpPr>
          <p:spPr>
            <a:xfrm>
              <a:off x="300361" y="1376682"/>
              <a:ext cx="2936827" cy="276999"/>
            </a:xfrm>
            <a:prstGeom prst="rect">
              <a:avLst/>
            </a:prstGeom>
            <a:solidFill>
              <a:schemeClr val="accent2"/>
            </a:solidFill>
          </p:spPr>
          <p:txBody>
            <a:bodyPr wrap="square" rtlCol="0">
              <a:spAutoFit/>
            </a:bodyPr>
            <a:lstStyle/>
            <a:p>
              <a:r>
                <a:rPr lang="tr-TR" altLang="ko-KR" sz="1200" b="1" dirty="0">
                  <a:solidFill>
                    <a:schemeClr val="bg1"/>
                  </a:solidFill>
                  <a:latin typeface="Arial" pitchFamily="34" charset="0"/>
                  <a:cs typeface="Arial" pitchFamily="34" charset="0"/>
                </a:rPr>
                <a:t>01.01.2020 Tarihinde Geçecekler</a:t>
              </a:r>
              <a:endParaRPr lang="ko-KR" altLang="en-US" sz="1200" b="1" dirty="0">
                <a:solidFill>
                  <a:schemeClr val="bg1"/>
                </a:solidFill>
                <a:latin typeface="Arial" pitchFamily="34" charset="0"/>
                <a:cs typeface="Arial" pitchFamily="34" charset="0"/>
              </a:endParaRPr>
            </a:p>
          </p:txBody>
        </p:sp>
      </p:grpSp>
      <p:grpSp>
        <p:nvGrpSpPr>
          <p:cNvPr id="8" name="Group 7"/>
          <p:cNvGrpSpPr/>
          <p:nvPr/>
        </p:nvGrpSpPr>
        <p:grpSpPr>
          <a:xfrm>
            <a:off x="5520908" y="3183138"/>
            <a:ext cx="3168352" cy="1151175"/>
            <a:chOff x="300361" y="1376682"/>
            <a:chExt cx="2936827" cy="1151175"/>
          </a:xfrm>
        </p:grpSpPr>
        <p:sp>
          <p:nvSpPr>
            <p:cNvPr id="9" name="TextBox 8"/>
            <p:cNvSpPr txBox="1"/>
            <p:nvPr/>
          </p:nvSpPr>
          <p:spPr>
            <a:xfrm>
              <a:off x="300361" y="1696860"/>
              <a:ext cx="2936827" cy="830997"/>
            </a:xfrm>
            <a:prstGeom prst="rect">
              <a:avLst/>
            </a:prstGeom>
            <a:noFill/>
          </p:spPr>
          <p:txBody>
            <a:bodyPr wrap="square" rtlCol="0">
              <a:spAutoFit/>
            </a:bodyPr>
            <a:lstStyle/>
            <a:p>
              <a:r>
                <a:rPr lang="tr-TR" sz="1200" dirty="0"/>
                <a:t>e-Fatura uygulamasına geçmek zorunda     olan mükelleflerden faaliyetleri gereği aynı  zamanda müstahsil makbuzu düzenlemek  zorunda olanlar</a:t>
              </a:r>
              <a:endParaRPr lang="en-US" altLang="ko-KR" sz="1200"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300361" y="1376682"/>
              <a:ext cx="2936827" cy="276999"/>
            </a:xfrm>
            <a:prstGeom prst="rect">
              <a:avLst/>
            </a:prstGeom>
            <a:solidFill>
              <a:schemeClr val="accent3"/>
            </a:solidFill>
          </p:spPr>
          <p:txBody>
            <a:bodyPr wrap="square" rtlCol="0">
              <a:spAutoFit/>
            </a:bodyPr>
            <a:lstStyle/>
            <a:p>
              <a:r>
                <a:rPr lang="tr-TR" altLang="ko-KR" sz="1200" b="1" dirty="0">
                  <a:solidFill>
                    <a:schemeClr val="bg1"/>
                  </a:solidFill>
                  <a:latin typeface="Arial" pitchFamily="34" charset="0"/>
                  <a:cs typeface="Arial" pitchFamily="34" charset="0"/>
                </a:rPr>
                <a:t>01.07.2020 Tarihinde Geçecekler</a:t>
              </a:r>
              <a:endParaRPr lang="ko-KR" altLang="en-US" sz="1200" b="1" dirty="0">
                <a:solidFill>
                  <a:schemeClr val="bg1"/>
                </a:solidFill>
                <a:latin typeface="Arial" pitchFamily="34" charset="0"/>
                <a:cs typeface="Arial" pitchFamily="34" charset="0"/>
              </a:endParaRPr>
            </a:p>
          </p:txBody>
        </p:sp>
      </p:grpSp>
      <p:grpSp>
        <p:nvGrpSpPr>
          <p:cNvPr id="39" name="Group 38"/>
          <p:cNvGrpSpPr/>
          <p:nvPr/>
        </p:nvGrpSpPr>
        <p:grpSpPr>
          <a:xfrm>
            <a:off x="1528624" y="3393372"/>
            <a:ext cx="783704" cy="783704"/>
            <a:chOff x="971599" y="2533402"/>
            <a:chExt cx="974451" cy="974451"/>
          </a:xfrm>
        </p:grpSpPr>
        <p:sp>
          <p:nvSpPr>
            <p:cNvPr id="40" name="Oval 39"/>
            <p:cNvSpPr/>
            <p:nvPr/>
          </p:nvSpPr>
          <p:spPr>
            <a:xfrm>
              <a:off x="971599" y="2533402"/>
              <a:ext cx="974451" cy="974451"/>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40"/>
            <p:cNvSpPr/>
            <p:nvPr/>
          </p:nvSpPr>
          <p:spPr>
            <a:xfrm>
              <a:off x="1106011" y="2667814"/>
              <a:ext cx="705626" cy="705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2" name="Group 41"/>
          <p:cNvGrpSpPr/>
          <p:nvPr/>
        </p:nvGrpSpPr>
        <p:grpSpPr>
          <a:xfrm>
            <a:off x="880158" y="2379382"/>
            <a:ext cx="856724" cy="856724"/>
            <a:chOff x="971599" y="2533402"/>
            <a:chExt cx="974451" cy="974451"/>
          </a:xfrm>
        </p:grpSpPr>
        <p:sp>
          <p:nvSpPr>
            <p:cNvPr id="43" name="Oval 42"/>
            <p:cNvSpPr/>
            <p:nvPr/>
          </p:nvSpPr>
          <p:spPr>
            <a:xfrm>
              <a:off x="971599" y="2533402"/>
              <a:ext cx="974451" cy="974451"/>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Oval 43"/>
            <p:cNvSpPr/>
            <p:nvPr/>
          </p:nvSpPr>
          <p:spPr>
            <a:xfrm>
              <a:off x="1106011" y="2667814"/>
              <a:ext cx="705626" cy="7056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5" name="Group 44"/>
          <p:cNvGrpSpPr/>
          <p:nvPr/>
        </p:nvGrpSpPr>
        <p:grpSpPr>
          <a:xfrm>
            <a:off x="3469275" y="2137249"/>
            <a:ext cx="995281" cy="995281"/>
            <a:chOff x="971599" y="2533402"/>
            <a:chExt cx="974451" cy="974451"/>
          </a:xfrm>
        </p:grpSpPr>
        <p:sp>
          <p:nvSpPr>
            <p:cNvPr id="46" name="Oval 45"/>
            <p:cNvSpPr/>
            <p:nvPr/>
          </p:nvSpPr>
          <p:spPr>
            <a:xfrm>
              <a:off x="971599" y="2533402"/>
              <a:ext cx="974451" cy="974451"/>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Oval 46"/>
            <p:cNvSpPr/>
            <p:nvPr/>
          </p:nvSpPr>
          <p:spPr>
            <a:xfrm>
              <a:off x="1106011" y="2667814"/>
              <a:ext cx="705626" cy="7056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8" name="TextBox 47"/>
          <p:cNvSpPr txBox="1"/>
          <p:nvPr/>
        </p:nvSpPr>
        <p:spPr>
          <a:xfrm>
            <a:off x="998879" y="2555848"/>
            <a:ext cx="619283" cy="276999"/>
          </a:xfrm>
          <a:prstGeom prst="rect">
            <a:avLst/>
          </a:prstGeom>
          <a:noFill/>
        </p:spPr>
        <p:txBody>
          <a:bodyPr wrap="square" rtlCol="0">
            <a:spAutoFit/>
          </a:bodyPr>
          <a:lstStyle/>
          <a:p>
            <a:pPr algn="ctr"/>
            <a:r>
              <a:rPr lang="tr-TR" altLang="ko-KR" sz="1200" b="1" dirty="0">
                <a:solidFill>
                  <a:schemeClr val="bg1"/>
                </a:solidFill>
                <a:latin typeface="Arial" pitchFamily="34" charset="0"/>
                <a:cs typeface="Arial" pitchFamily="34" charset="0"/>
              </a:rPr>
              <a:t>M.M.</a:t>
            </a:r>
            <a:endParaRPr lang="ko-KR" altLang="en-US" sz="1200" b="1" dirty="0">
              <a:solidFill>
                <a:schemeClr val="bg1"/>
              </a:solidFill>
              <a:latin typeface="Arial" pitchFamily="34" charset="0"/>
              <a:cs typeface="Arial" pitchFamily="34" charset="0"/>
            </a:endParaRPr>
          </a:p>
        </p:txBody>
      </p:sp>
      <p:sp>
        <p:nvSpPr>
          <p:cNvPr id="49" name="TextBox 48"/>
          <p:cNvSpPr txBox="1"/>
          <p:nvPr/>
        </p:nvSpPr>
        <p:spPr>
          <a:xfrm>
            <a:off x="3593833" y="2382793"/>
            <a:ext cx="746165" cy="276999"/>
          </a:xfrm>
          <a:prstGeom prst="rect">
            <a:avLst/>
          </a:prstGeom>
          <a:noFill/>
        </p:spPr>
        <p:txBody>
          <a:bodyPr wrap="square" rtlCol="0">
            <a:spAutoFit/>
          </a:bodyPr>
          <a:lstStyle/>
          <a:p>
            <a:pPr algn="ctr"/>
            <a:r>
              <a:rPr lang="tr-TR" altLang="ko-KR" sz="1200" b="1" dirty="0">
                <a:solidFill>
                  <a:schemeClr val="bg1"/>
                </a:solidFill>
                <a:latin typeface="Arial" pitchFamily="34" charset="0"/>
                <a:cs typeface="Arial" pitchFamily="34" charset="0"/>
              </a:rPr>
              <a:t>M.M.</a:t>
            </a:r>
            <a:endParaRPr lang="ko-KR" altLang="en-US" sz="1200" b="1" dirty="0">
              <a:solidFill>
                <a:schemeClr val="bg1"/>
              </a:solidFill>
              <a:latin typeface="Arial" pitchFamily="34" charset="0"/>
              <a:cs typeface="Arial" pitchFamily="34" charset="0"/>
            </a:endParaRPr>
          </a:p>
        </p:txBody>
      </p:sp>
      <p:sp>
        <p:nvSpPr>
          <p:cNvPr id="50" name="TextBox 49"/>
          <p:cNvSpPr txBox="1"/>
          <p:nvPr/>
        </p:nvSpPr>
        <p:spPr>
          <a:xfrm>
            <a:off x="1579449" y="3527894"/>
            <a:ext cx="682055" cy="276999"/>
          </a:xfrm>
          <a:prstGeom prst="rect">
            <a:avLst/>
          </a:prstGeom>
          <a:noFill/>
        </p:spPr>
        <p:txBody>
          <a:bodyPr wrap="square" rtlCol="0">
            <a:spAutoFit/>
          </a:bodyPr>
          <a:lstStyle/>
          <a:p>
            <a:pPr algn="ctr"/>
            <a:r>
              <a:rPr lang="tr-TR" altLang="ko-KR" sz="1200" b="1" dirty="0">
                <a:solidFill>
                  <a:schemeClr val="bg1"/>
                </a:solidFill>
                <a:latin typeface="Arial" pitchFamily="34" charset="0"/>
                <a:cs typeface="Arial" pitchFamily="34" charset="0"/>
              </a:rPr>
              <a:t>M.M.</a:t>
            </a:r>
            <a:endParaRPr lang="ko-KR" altLang="en-US" sz="1200" b="1" dirty="0">
              <a:solidFill>
                <a:schemeClr val="bg1"/>
              </a:solidFill>
              <a:latin typeface="Arial" pitchFamily="34" charset="0"/>
              <a:cs typeface="Arial" pitchFamily="34" charset="0"/>
            </a:endParaRPr>
          </a:p>
        </p:txBody>
      </p:sp>
      <p:sp>
        <p:nvSpPr>
          <p:cNvPr id="51" name="Rectangle 16"/>
          <p:cNvSpPr/>
          <p:nvPr/>
        </p:nvSpPr>
        <p:spPr>
          <a:xfrm rot="2700000">
            <a:off x="1853527" y="3780993"/>
            <a:ext cx="133898" cy="24005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Rectangle 9"/>
          <p:cNvSpPr/>
          <p:nvPr/>
        </p:nvSpPr>
        <p:spPr>
          <a:xfrm>
            <a:off x="3854152" y="2664988"/>
            <a:ext cx="225526" cy="21111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ame 17"/>
          <p:cNvSpPr/>
          <p:nvPr/>
        </p:nvSpPr>
        <p:spPr>
          <a:xfrm>
            <a:off x="1213709" y="2811970"/>
            <a:ext cx="189623" cy="18962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7394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E-Bilet</a:t>
            </a:r>
            <a:endParaRPr lang="ko-KR" altLang="en-US" dirty="0"/>
          </a:p>
        </p:txBody>
      </p:sp>
      <p:sp>
        <p:nvSpPr>
          <p:cNvPr id="3" name="Text Placeholder 2"/>
          <p:cNvSpPr>
            <a:spLocks noGrp="1"/>
          </p:cNvSpPr>
          <p:nvPr>
            <p:ph type="body" sz="quarter" idx="11"/>
          </p:nvPr>
        </p:nvSpPr>
        <p:spPr/>
        <p:txBody>
          <a:bodyPr/>
          <a:lstStyle/>
          <a:p>
            <a:pPr lvl="0"/>
            <a:r>
              <a:rPr lang="tr-TR" altLang="ko-KR" dirty="0"/>
              <a:t>Zorunlu Geçiş</a:t>
            </a:r>
            <a:endParaRPr lang="en-US" altLang="ko-KR" dirty="0"/>
          </a:p>
        </p:txBody>
      </p:sp>
      <p:graphicFrame>
        <p:nvGraphicFramePr>
          <p:cNvPr id="4" name="Table 3"/>
          <p:cNvGraphicFramePr>
            <a:graphicFrameLocks noGrp="1"/>
          </p:cNvGraphicFramePr>
          <p:nvPr>
            <p:extLst>
              <p:ext uri="{D42A27DB-BD31-4B8C-83A1-F6EECF244321}">
                <p14:modId xmlns:p14="http://schemas.microsoft.com/office/powerpoint/2010/main" val="189391060"/>
              </p:ext>
            </p:extLst>
          </p:nvPr>
        </p:nvGraphicFramePr>
        <p:xfrm>
          <a:off x="539552" y="1237506"/>
          <a:ext cx="3600401" cy="3240264"/>
        </p:xfrm>
        <a:graphic>
          <a:graphicData uri="http://schemas.openxmlformats.org/drawingml/2006/table">
            <a:tbl>
              <a:tblPr firstRow="1" bandRow="1">
                <a:tableStyleId>{5940675A-B579-460E-94D1-54222C63F5DA}</a:tableStyleId>
              </a:tblPr>
              <a:tblGrid>
                <a:gridCol w="409934">
                  <a:extLst>
                    <a:ext uri="{9D8B030D-6E8A-4147-A177-3AD203B41FA5}">
                      <a16:colId xmlns:a16="http://schemas.microsoft.com/office/drawing/2014/main" xmlns="" val="20000"/>
                    </a:ext>
                  </a:extLst>
                </a:gridCol>
                <a:gridCol w="2780533">
                  <a:extLst>
                    <a:ext uri="{9D8B030D-6E8A-4147-A177-3AD203B41FA5}">
                      <a16:colId xmlns:a16="http://schemas.microsoft.com/office/drawing/2014/main" xmlns="" val="20001"/>
                    </a:ext>
                  </a:extLst>
                </a:gridCol>
                <a:gridCol w="409934">
                  <a:extLst>
                    <a:ext uri="{9D8B030D-6E8A-4147-A177-3AD203B41FA5}">
                      <a16:colId xmlns:a16="http://schemas.microsoft.com/office/drawing/2014/main" xmlns="" val="20002"/>
                    </a:ext>
                  </a:extLst>
                </a:gridCol>
              </a:tblGrid>
              <a:tr h="698419">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2000" b="1" kern="1200" dirty="0">
                          <a:solidFill>
                            <a:schemeClr val="bg1"/>
                          </a:solidFill>
                          <a:latin typeface="+mn-lt"/>
                          <a:cs typeface="Arial" pitchFamily="34" charset="0"/>
                        </a:rPr>
                        <a:t>E-Bilet</a:t>
                      </a:r>
                      <a:endParaRPr lang="en-JM" altLang="ko-KR" sz="2000" b="1" dirty="0">
                        <a:solidFill>
                          <a:schemeClr val="bg1"/>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nSpc>
                          <a:spcPct val="0"/>
                        </a:lnSpc>
                      </a:pPr>
                      <a:endParaRPr lang="ko-KR" altLang="en-US" sz="800" dirty="0"/>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tc hMerge="1">
                  <a:txBody>
                    <a:bodyPr/>
                    <a:lstStyle/>
                    <a:p>
                      <a:pPr latinLnBrk="1">
                        <a:lnSpc>
                          <a:spcPct val="0"/>
                        </a:lnSpc>
                      </a:pPr>
                      <a:endParaRPr lang="ko-KR" altLang="en-US" sz="800" dirty="0">
                        <a:solidFill>
                          <a:schemeClr val="tx1">
                            <a:lumMod val="50000"/>
                            <a:lumOff val="50000"/>
                          </a:schemeClr>
                        </a:solidFill>
                        <a:latin typeface="Arial" pitchFamily="34" charset="0"/>
                        <a:cs typeface="Arial" pitchFamily="34" charset="0"/>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137039">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79258">
                <a:tc rowSpan="4">
                  <a:txBody>
                    <a:bodyPr/>
                    <a:lstStyle/>
                    <a:p>
                      <a:pPr latinLnBrk="1"/>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Kara ve Deniz Yolu ile</a:t>
                      </a:r>
                      <a:endParaRPr lang="en-JM"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19050"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9258">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mn-lt"/>
                          <a:ea typeface="+mn-ea"/>
                          <a:cs typeface="+mn-cs"/>
                        </a:rPr>
                        <a:t>Yolcu Taşımacılığı Yapan</a:t>
                      </a:r>
                      <a:endParaRPr lang="en-JM" altLang="ko-KR" sz="1800" kern="1200" dirty="0">
                        <a:solidFill>
                          <a:schemeClr val="tx1"/>
                        </a:solidFill>
                        <a:latin typeface="+mn-lt"/>
                        <a:ea typeface="+mn-ea"/>
                        <a:cs typeface="+mn-cs"/>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5"/>
                  </a:ext>
                </a:extLst>
              </a:tr>
              <a:tr h="379258">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mn-lt"/>
                          <a:ea typeface="+mn-ea"/>
                          <a:cs typeface="+mn-cs"/>
                        </a:rPr>
                        <a:t>Mükellefler</a:t>
                      </a:r>
                      <a:endParaRPr lang="en-JM" altLang="ko-KR" sz="1800" kern="1200" dirty="0">
                        <a:solidFill>
                          <a:schemeClr val="tx1"/>
                        </a:solidFill>
                        <a:latin typeface="+mn-lt"/>
                        <a:ea typeface="+mn-ea"/>
                        <a:cs typeface="+mn-cs"/>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6"/>
                  </a:ext>
                </a:extLst>
              </a:tr>
              <a:tr h="379258">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7"/>
                  </a:ext>
                </a:extLst>
              </a:tr>
              <a:tr h="137039">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2700" cmpd="sng">
                      <a:noFill/>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750735">
                <a:tc gridSpan="3">
                  <a:txBody>
                    <a:bodyPr/>
                    <a:lstStyle/>
                    <a:p>
                      <a:pPr algn="ctr" latinLnBrk="1"/>
                      <a:r>
                        <a:rPr lang="tr-TR" altLang="ko-KR" sz="3600" b="1" dirty="0">
                          <a:solidFill>
                            <a:schemeClr val="bg1"/>
                          </a:solidFill>
                          <a:latin typeface="+mn-lt"/>
                          <a:cs typeface="Arial" pitchFamily="34" charset="0"/>
                        </a:rPr>
                        <a:t>01.01.2021</a:t>
                      </a:r>
                      <a:endParaRPr lang="ko-KR" altLang="en-US" sz="3600" b="1" dirty="0">
                        <a:solidFill>
                          <a:schemeClr val="bg1"/>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05792209"/>
              </p:ext>
            </p:extLst>
          </p:nvPr>
        </p:nvGraphicFramePr>
        <p:xfrm>
          <a:off x="4788024" y="1237506"/>
          <a:ext cx="3701507" cy="3240264"/>
        </p:xfrm>
        <a:graphic>
          <a:graphicData uri="http://schemas.openxmlformats.org/drawingml/2006/table">
            <a:tbl>
              <a:tblPr firstRow="1" bandRow="1">
                <a:tableStyleId>{5940675A-B579-460E-94D1-54222C63F5DA}</a:tableStyleId>
              </a:tblPr>
              <a:tblGrid>
                <a:gridCol w="421445">
                  <a:extLst>
                    <a:ext uri="{9D8B030D-6E8A-4147-A177-3AD203B41FA5}">
                      <a16:colId xmlns:a16="http://schemas.microsoft.com/office/drawing/2014/main" xmlns="" val="20000"/>
                    </a:ext>
                  </a:extLst>
                </a:gridCol>
                <a:gridCol w="2858617">
                  <a:extLst>
                    <a:ext uri="{9D8B030D-6E8A-4147-A177-3AD203B41FA5}">
                      <a16:colId xmlns:a16="http://schemas.microsoft.com/office/drawing/2014/main" xmlns="" val="20001"/>
                    </a:ext>
                  </a:extLst>
                </a:gridCol>
                <a:gridCol w="421445">
                  <a:extLst>
                    <a:ext uri="{9D8B030D-6E8A-4147-A177-3AD203B41FA5}">
                      <a16:colId xmlns:a16="http://schemas.microsoft.com/office/drawing/2014/main" xmlns="" val="20002"/>
                    </a:ext>
                  </a:extLst>
                </a:gridCol>
              </a:tblGrid>
              <a:tr h="698419">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2000" b="1" kern="1200" dirty="0">
                          <a:solidFill>
                            <a:schemeClr val="bg1"/>
                          </a:solidFill>
                          <a:latin typeface="+mn-lt"/>
                          <a:cs typeface="Arial" pitchFamily="34" charset="0"/>
                        </a:rPr>
                        <a:t>E-Bilet</a:t>
                      </a:r>
                      <a:endParaRPr lang="en-JM" altLang="ko-KR" sz="20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nSpc>
                          <a:spcPct val="0"/>
                        </a:lnSpc>
                      </a:pPr>
                      <a:endParaRPr lang="ko-KR" altLang="en-US" sz="800" dirty="0"/>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tc hMerge="1">
                  <a:txBody>
                    <a:bodyPr/>
                    <a:lstStyle/>
                    <a:p>
                      <a:pPr latinLnBrk="1">
                        <a:lnSpc>
                          <a:spcPct val="0"/>
                        </a:lnSpc>
                      </a:pPr>
                      <a:endParaRPr lang="ko-KR" altLang="en-US" sz="800" dirty="0">
                        <a:solidFill>
                          <a:schemeClr val="tx1">
                            <a:lumMod val="50000"/>
                            <a:lumOff val="50000"/>
                          </a:schemeClr>
                        </a:solidFill>
                        <a:latin typeface="Arial" pitchFamily="34" charset="0"/>
                        <a:cs typeface="Arial" pitchFamily="34" charset="0"/>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137039">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2700" cmpd="sng">
                      <a:noFill/>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79258">
                <a:tc rowSpan="4">
                  <a:txBody>
                    <a:bodyPr/>
                    <a:lstStyle/>
                    <a:p>
                      <a:pPr latinLnBrk="1"/>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mn-lt"/>
                          <a:ea typeface="+mn-ea"/>
                          <a:cs typeface="+mn-cs"/>
                        </a:rPr>
                        <a:t>Sinema İşletmeleri </a:t>
                      </a:r>
                      <a:endParaRPr lang="en-JM" altLang="ko-KR" sz="1800" kern="1200" dirty="0">
                        <a:solidFill>
                          <a:schemeClr val="tx1"/>
                        </a:solidFill>
                        <a:latin typeface="+mn-lt"/>
                        <a:ea typeface="+mn-ea"/>
                        <a:cs typeface="+mn-cs"/>
                      </a:endParaRPr>
                    </a:p>
                  </a:txBody>
                  <a:tcPr anchor="ctr">
                    <a:lnL w="12700" cmpd="sng">
                      <a:noFill/>
                    </a:lnL>
                    <a:lnR w="12700" cmpd="sng">
                      <a:noFill/>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latinLnBrk="1"/>
                      <a:endParaRPr lang="ko-KR" altLang="en-US" sz="1200" dirty="0">
                        <a:solidFill>
                          <a:schemeClr val="tx1">
                            <a:lumMod val="75000"/>
                            <a:lumOff val="25000"/>
                          </a:schemeClr>
                        </a:solidFill>
                        <a:latin typeface="+mn-lt"/>
                        <a:cs typeface="Arial" pitchFamily="34" charset="0"/>
                      </a:endParaRPr>
                    </a:p>
                  </a:txBody>
                  <a:tcPr anchor="ctr">
                    <a:lnL w="12700" cmpd="sng">
                      <a:noFill/>
                    </a:lnL>
                    <a:lnR w="19050" cap="flat" cmpd="sng" algn="ctr">
                      <a:solidFill>
                        <a:schemeClr val="accent3"/>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9258">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5"/>
                  </a:ext>
                </a:extLst>
              </a:tr>
              <a:tr h="379258">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6"/>
                  </a:ext>
                </a:extLst>
              </a:tr>
              <a:tr h="379258">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endParaRPr lang="ko-KR" altLang="en-US"/>
                    </a:p>
                  </a:txBody>
                  <a:tcPr/>
                </a:tc>
                <a:extLst>
                  <a:ext uri="{0D108BD9-81ED-4DB2-BD59-A6C34878D82A}">
                    <a16:rowId xmlns:a16="http://schemas.microsoft.com/office/drawing/2014/main" xmlns="" val="10007"/>
                  </a:ext>
                </a:extLst>
              </a:tr>
              <a:tr h="137039">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2700" cmpd="sng">
                      <a:noFill/>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0"/>
                        </a:lnSpc>
                      </a:pPr>
                      <a:endParaRPr lang="ko-KR" altLang="en-US" sz="1200" dirty="0">
                        <a:solidFill>
                          <a:schemeClr val="tx1">
                            <a:lumMod val="75000"/>
                            <a:lumOff val="25000"/>
                          </a:schemeClr>
                        </a:solidFill>
                        <a:latin typeface="+mn-lt"/>
                        <a:cs typeface="Arial" pitchFamily="34" charset="0"/>
                      </a:endParaRPr>
                    </a:p>
                  </a:txBody>
                  <a:tcPr anchor="ctr">
                    <a:lnL w="12700" cmpd="sng">
                      <a:noFill/>
                    </a:lnL>
                    <a:lnR w="19050" cap="flat" cmpd="sng" algn="ctr">
                      <a:solidFill>
                        <a:schemeClr val="accent3"/>
                      </a:solidFill>
                      <a:prstDash val="solid"/>
                      <a:round/>
                      <a:headEnd type="none" w="med" len="med"/>
                      <a:tailEnd type="none" w="med" len="med"/>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750735">
                <a:tc gridSpan="3">
                  <a:txBody>
                    <a:bodyPr/>
                    <a:lstStyle/>
                    <a:p>
                      <a:pPr algn="ctr" latinLnBrk="1"/>
                      <a:r>
                        <a:rPr lang="tr-TR" altLang="ko-KR" sz="3600" b="1" dirty="0">
                          <a:solidFill>
                            <a:schemeClr val="bg1"/>
                          </a:solidFill>
                          <a:latin typeface="+mn-lt"/>
                          <a:cs typeface="Arial" pitchFamily="34" charset="0"/>
                        </a:rPr>
                        <a:t>01.07.2020</a:t>
                      </a:r>
                      <a:endParaRPr lang="ko-KR" altLang="en-US" sz="36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618469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Diğer E-Belgeler</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pPr lvl="0"/>
            <a:r>
              <a:rPr lang="tr-TR" altLang="ko-KR" dirty="0"/>
              <a:t>İsteğe Bağlı Geçişe Tabi Olanlar</a:t>
            </a:r>
            <a:endParaRPr lang="en-US" altLang="ko-KR" dirty="0"/>
          </a:p>
        </p:txBody>
      </p:sp>
      <p:sp>
        <p:nvSpPr>
          <p:cNvPr id="6" name="Oval 5"/>
          <p:cNvSpPr/>
          <p:nvPr/>
        </p:nvSpPr>
        <p:spPr>
          <a:xfrm>
            <a:off x="899592" y="1963433"/>
            <a:ext cx="1512168" cy="1512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lumMod val="75000"/>
                  <a:lumOff val="25000"/>
                </a:schemeClr>
              </a:solidFill>
            </a:endParaRPr>
          </a:p>
        </p:txBody>
      </p:sp>
      <p:sp>
        <p:nvSpPr>
          <p:cNvPr id="7" name="Chord 14"/>
          <p:cNvSpPr/>
          <p:nvPr/>
        </p:nvSpPr>
        <p:spPr>
          <a:xfrm>
            <a:off x="1288829" y="2256586"/>
            <a:ext cx="733693" cy="925861"/>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8" name="TextBox 7"/>
          <p:cNvSpPr txBox="1"/>
          <p:nvPr/>
        </p:nvSpPr>
        <p:spPr>
          <a:xfrm>
            <a:off x="460148" y="3547609"/>
            <a:ext cx="2391056" cy="400110"/>
          </a:xfrm>
          <a:prstGeom prst="rect">
            <a:avLst/>
          </a:prstGeom>
          <a:noFill/>
        </p:spPr>
        <p:txBody>
          <a:bodyPr wrap="square" rtlCol="0">
            <a:spAutoFit/>
          </a:bodyPr>
          <a:lstStyle/>
          <a:p>
            <a:pPr algn="ctr"/>
            <a:r>
              <a:rPr lang="tr-TR" altLang="ko-KR" sz="2000" b="1" dirty="0">
                <a:solidFill>
                  <a:schemeClr val="accent1"/>
                </a:solidFill>
                <a:cs typeface="Arial" pitchFamily="34" charset="0"/>
              </a:rPr>
              <a:t>İsteğe</a:t>
            </a:r>
            <a:r>
              <a:rPr lang="en-US" altLang="ko-KR" sz="2000" b="1" dirty="0">
                <a:solidFill>
                  <a:schemeClr val="accent1"/>
                </a:solidFill>
                <a:cs typeface="Arial" pitchFamily="34" charset="0"/>
              </a:rPr>
              <a:t> </a:t>
            </a:r>
            <a:r>
              <a:rPr lang="tr-TR" altLang="ko-KR" sz="2000" b="1" dirty="0">
                <a:solidFill>
                  <a:schemeClr val="tx1">
                    <a:lumMod val="75000"/>
                    <a:lumOff val="25000"/>
                  </a:schemeClr>
                </a:solidFill>
                <a:cs typeface="Arial" pitchFamily="34" charset="0"/>
              </a:rPr>
              <a:t>Bağlı</a:t>
            </a:r>
            <a:endParaRPr lang="ko-KR" altLang="en-US" sz="2000" b="1" dirty="0">
              <a:solidFill>
                <a:schemeClr val="tx1">
                  <a:lumMod val="75000"/>
                  <a:lumOff val="25000"/>
                </a:schemeClr>
              </a:solidFill>
              <a:cs typeface="Arial" pitchFamily="34" charset="0"/>
            </a:endParaRPr>
          </a:p>
        </p:txBody>
      </p:sp>
      <p:grpSp>
        <p:nvGrpSpPr>
          <p:cNvPr id="9" name="Group 8"/>
          <p:cNvGrpSpPr/>
          <p:nvPr/>
        </p:nvGrpSpPr>
        <p:grpSpPr>
          <a:xfrm>
            <a:off x="3991666" y="1576260"/>
            <a:ext cx="1800200" cy="488029"/>
            <a:chOff x="720000" y="1114639"/>
            <a:chExt cx="3059912" cy="488029"/>
          </a:xfrm>
        </p:grpSpPr>
        <p:sp>
          <p:nvSpPr>
            <p:cNvPr id="10" name="TextBox 9"/>
            <p:cNvSpPr txBox="1"/>
            <p:nvPr/>
          </p:nvSpPr>
          <p:spPr>
            <a:xfrm>
              <a:off x="720000" y="1325669"/>
              <a:ext cx="3059910" cy="276999"/>
            </a:xfrm>
            <a:prstGeom prst="rect">
              <a:avLst/>
            </a:prstGeom>
            <a:noFill/>
          </p:spPr>
          <p:txBody>
            <a:bodyPr wrap="square" rtlCol="0">
              <a:spAutoFit/>
            </a:bodyPr>
            <a:lstStyle/>
            <a:p>
              <a:r>
                <a:rPr lang="tr-TR" altLang="ko-KR" sz="1200" dirty="0">
                  <a:solidFill>
                    <a:schemeClr val="tx1">
                      <a:lumMod val="75000"/>
                      <a:lumOff val="25000"/>
                    </a:schemeClr>
                  </a:solidFill>
                  <a:cs typeface="Arial" pitchFamily="34" charset="0"/>
                </a:rPr>
                <a:t>İsteğe bağlı</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720001" y="1114639"/>
              <a:ext cx="3059911" cy="276999"/>
            </a:xfrm>
            <a:prstGeom prst="rect">
              <a:avLst/>
            </a:prstGeom>
            <a:noFill/>
          </p:spPr>
          <p:txBody>
            <a:bodyPr wrap="square" rtlCol="0">
              <a:spAutoFit/>
            </a:bodyPr>
            <a:lstStyle/>
            <a:p>
              <a:r>
                <a:rPr lang="tr-TR" altLang="ko-KR" sz="1200" b="1" dirty="0">
                  <a:solidFill>
                    <a:schemeClr val="tx1">
                      <a:lumMod val="75000"/>
                      <a:lumOff val="25000"/>
                    </a:schemeClr>
                  </a:solidFill>
                  <a:cs typeface="Arial" pitchFamily="34" charset="0"/>
                </a:rPr>
                <a:t>GİDER PUSULASI</a:t>
              </a:r>
              <a:endParaRPr lang="ko-KR" altLang="en-US" sz="1200" b="1" dirty="0">
                <a:solidFill>
                  <a:schemeClr val="tx1">
                    <a:lumMod val="75000"/>
                    <a:lumOff val="25000"/>
                  </a:schemeClr>
                </a:solidFill>
                <a:cs typeface="Arial" pitchFamily="34" charset="0"/>
              </a:endParaRPr>
            </a:p>
          </p:txBody>
        </p:sp>
      </p:grpSp>
      <p:grpSp>
        <p:nvGrpSpPr>
          <p:cNvPr id="12" name="Group 11"/>
          <p:cNvGrpSpPr/>
          <p:nvPr/>
        </p:nvGrpSpPr>
        <p:grpSpPr>
          <a:xfrm>
            <a:off x="3991666" y="3995858"/>
            <a:ext cx="1800200" cy="488029"/>
            <a:chOff x="720000" y="2431958"/>
            <a:chExt cx="3059912" cy="488029"/>
          </a:xfrm>
        </p:grpSpPr>
        <p:sp>
          <p:nvSpPr>
            <p:cNvPr id="13" name="TextBox 12"/>
            <p:cNvSpPr txBox="1"/>
            <p:nvPr/>
          </p:nvSpPr>
          <p:spPr>
            <a:xfrm>
              <a:off x="720000" y="2642988"/>
              <a:ext cx="3059910" cy="276999"/>
            </a:xfrm>
            <a:prstGeom prst="rect">
              <a:avLst/>
            </a:prstGeom>
            <a:noFill/>
          </p:spPr>
          <p:txBody>
            <a:bodyPr wrap="square" rtlCol="0">
              <a:spAutoFit/>
            </a:bodyPr>
            <a:lstStyle/>
            <a:p>
              <a:r>
                <a:rPr lang="tr-TR" altLang="ko-KR" sz="1200" dirty="0">
                  <a:solidFill>
                    <a:schemeClr val="tx1">
                      <a:lumMod val="75000"/>
                      <a:lumOff val="25000"/>
                    </a:schemeClr>
                  </a:solidFill>
                  <a:cs typeface="Arial" pitchFamily="34" charset="0"/>
                </a:rPr>
                <a:t>İsteğe Bağlı</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4" name="TextBox 13"/>
            <p:cNvSpPr txBox="1"/>
            <p:nvPr/>
          </p:nvSpPr>
          <p:spPr>
            <a:xfrm>
              <a:off x="720002" y="2431958"/>
              <a:ext cx="305991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e-</a:t>
              </a:r>
              <a:r>
                <a:rPr lang="en-US" altLang="ko-KR" sz="1200" b="1" dirty="0" err="1">
                  <a:solidFill>
                    <a:schemeClr val="tx1">
                      <a:lumMod val="75000"/>
                      <a:lumOff val="25000"/>
                    </a:schemeClr>
                  </a:solidFill>
                  <a:cs typeface="Arial" pitchFamily="34" charset="0"/>
                </a:rPr>
                <a:t>Sigorta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Poliçesi</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3991666" y="2739687"/>
            <a:ext cx="1800200" cy="672695"/>
            <a:chOff x="720000" y="2431958"/>
            <a:chExt cx="3059912" cy="672695"/>
          </a:xfrm>
        </p:grpSpPr>
        <p:sp>
          <p:nvSpPr>
            <p:cNvPr id="16" name="TextBox 15"/>
            <p:cNvSpPr txBox="1"/>
            <p:nvPr/>
          </p:nvSpPr>
          <p:spPr>
            <a:xfrm>
              <a:off x="720000" y="2642988"/>
              <a:ext cx="3059910" cy="461665"/>
            </a:xfrm>
            <a:prstGeom prst="rect">
              <a:avLst/>
            </a:prstGeom>
            <a:noFill/>
          </p:spPr>
          <p:txBody>
            <a:bodyPr wrap="square" rtlCol="0">
              <a:spAutoFit/>
            </a:bodyPr>
            <a:lstStyle/>
            <a:p>
              <a:endParaRPr lang="tr-TR" altLang="ko-KR" sz="1200" dirty="0">
                <a:solidFill>
                  <a:schemeClr val="tx1">
                    <a:lumMod val="75000"/>
                    <a:lumOff val="25000"/>
                  </a:schemeClr>
                </a:solidFill>
                <a:cs typeface="Arial" pitchFamily="34" charset="0"/>
              </a:endParaRPr>
            </a:p>
            <a:p>
              <a:r>
                <a:rPr lang="tr-TR" altLang="ko-KR" sz="1200" dirty="0">
                  <a:solidFill>
                    <a:schemeClr val="tx1">
                      <a:lumMod val="75000"/>
                      <a:lumOff val="25000"/>
                    </a:schemeClr>
                  </a:solidFill>
                  <a:cs typeface="Arial" pitchFamily="34" charset="0"/>
                </a:rPr>
                <a:t>İsteğe Bağlı</a:t>
              </a:r>
              <a:endParaRPr lang="ko-KR" altLang="en-US" sz="1200" dirty="0">
                <a:solidFill>
                  <a:schemeClr val="tx1">
                    <a:lumMod val="75000"/>
                    <a:lumOff val="25000"/>
                  </a:schemeClr>
                </a:solidFill>
                <a:cs typeface="Arial" pitchFamily="34" charset="0"/>
              </a:endParaRPr>
            </a:p>
          </p:txBody>
        </p:sp>
        <p:sp>
          <p:nvSpPr>
            <p:cNvPr id="17" name="TextBox 16"/>
            <p:cNvSpPr txBox="1"/>
            <p:nvPr/>
          </p:nvSpPr>
          <p:spPr>
            <a:xfrm>
              <a:off x="720002" y="2431958"/>
              <a:ext cx="3059910"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e-</a:t>
              </a:r>
              <a:r>
                <a:rPr lang="en-US" altLang="ko-KR" sz="1200" b="1" dirty="0" err="1">
                  <a:solidFill>
                    <a:schemeClr val="tx1">
                      <a:lumMod val="75000"/>
                      <a:lumOff val="25000"/>
                    </a:schemeClr>
                  </a:solidFill>
                  <a:cs typeface="Arial" pitchFamily="34" charset="0"/>
                </a:rPr>
                <a:t>Sigorta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Komisyon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Gider</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Belgesi</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sp>
        <p:nvSpPr>
          <p:cNvPr id="18" name="Oval 17"/>
          <p:cNvSpPr/>
          <p:nvPr/>
        </p:nvSpPr>
        <p:spPr>
          <a:xfrm>
            <a:off x="3392122" y="1559698"/>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Pie 24"/>
          <p:cNvSpPr/>
          <p:nvPr/>
        </p:nvSpPr>
        <p:spPr>
          <a:xfrm>
            <a:off x="3508714" y="1677117"/>
            <a:ext cx="298536" cy="29688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Oval 19"/>
          <p:cNvSpPr/>
          <p:nvPr/>
        </p:nvSpPr>
        <p:spPr>
          <a:xfrm>
            <a:off x="3392122" y="2766856"/>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Round Same Side Corner Rectangle 6"/>
          <p:cNvSpPr>
            <a:spLocks noChangeAspect="1"/>
          </p:cNvSpPr>
          <p:nvPr/>
        </p:nvSpPr>
        <p:spPr>
          <a:xfrm rot="2700000">
            <a:off x="3613085" y="2844235"/>
            <a:ext cx="89795" cy="36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Oval 21"/>
          <p:cNvSpPr/>
          <p:nvPr/>
        </p:nvSpPr>
        <p:spPr>
          <a:xfrm>
            <a:off x="3392122" y="3974014"/>
            <a:ext cx="531721" cy="53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3" name="Parallelogram 15"/>
          <p:cNvSpPr/>
          <p:nvPr/>
        </p:nvSpPr>
        <p:spPr>
          <a:xfrm rot="16200000">
            <a:off x="3512451" y="4062467"/>
            <a:ext cx="291063" cy="31506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24" name="Group 23"/>
          <p:cNvGrpSpPr/>
          <p:nvPr/>
        </p:nvGrpSpPr>
        <p:grpSpPr>
          <a:xfrm>
            <a:off x="6978678" y="1525350"/>
            <a:ext cx="1800200" cy="672695"/>
            <a:chOff x="720000" y="1114639"/>
            <a:chExt cx="3059912" cy="672695"/>
          </a:xfrm>
        </p:grpSpPr>
        <p:sp>
          <p:nvSpPr>
            <p:cNvPr id="25" name="TextBox 24"/>
            <p:cNvSpPr txBox="1"/>
            <p:nvPr/>
          </p:nvSpPr>
          <p:spPr>
            <a:xfrm>
              <a:off x="720000" y="1325669"/>
              <a:ext cx="3059910" cy="461665"/>
            </a:xfrm>
            <a:prstGeom prst="rect">
              <a:avLst/>
            </a:prstGeom>
            <a:noFill/>
          </p:spPr>
          <p:txBody>
            <a:bodyPr wrap="square" rtlCol="0">
              <a:spAutoFit/>
            </a:bodyPr>
            <a:lstStyle/>
            <a:p>
              <a:endParaRPr lang="tr-TR" altLang="ko-KR" sz="1200" dirty="0">
                <a:solidFill>
                  <a:schemeClr val="tx1">
                    <a:lumMod val="75000"/>
                    <a:lumOff val="25000"/>
                  </a:schemeClr>
                </a:solidFill>
                <a:cs typeface="Arial" pitchFamily="34" charset="0"/>
              </a:endParaRPr>
            </a:p>
            <a:p>
              <a:r>
                <a:rPr lang="tr-TR" altLang="ko-KR" sz="1200" dirty="0">
                  <a:solidFill>
                    <a:schemeClr val="tx1">
                      <a:lumMod val="75000"/>
                      <a:lumOff val="25000"/>
                    </a:schemeClr>
                  </a:solidFill>
                  <a:cs typeface="Arial" pitchFamily="34" charset="0"/>
                </a:rPr>
                <a:t>İsteğe Bağlı</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720002" y="1114639"/>
              <a:ext cx="3059910"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e-</a:t>
              </a:r>
              <a:r>
                <a:rPr lang="en-US" altLang="ko-KR" sz="1200" b="1" dirty="0" err="1">
                  <a:solidFill>
                    <a:schemeClr val="tx1">
                      <a:lumMod val="75000"/>
                      <a:lumOff val="25000"/>
                    </a:schemeClr>
                  </a:solidFill>
                  <a:cs typeface="Arial" pitchFamily="34" charset="0"/>
                </a:rPr>
                <a:t>Döviz</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Alım-Satım</a:t>
              </a:r>
              <a:r>
                <a:rPr lang="tr-TR" altLang="ko-KR" sz="1200" b="1" dirty="0">
                  <a:solidFill>
                    <a:schemeClr val="tx1">
                      <a:lumMod val="75000"/>
                      <a:lumOff val="25000"/>
                    </a:schemeClr>
                  </a:solidFill>
                  <a:cs typeface="Arial" pitchFamily="34" charset="0"/>
                </a:rPr>
                <a:t> Belgesi</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30" name="Group 29"/>
          <p:cNvGrpSpPr/>
          <p:nvPr/>
        </p:nvGrpSpPr>
        <p:grpSpPr>
          <a:xfrm>
            <a:off x="6981714" y="2788700"/>
            <a:ext cx="1800200" cy="488029"/>
            <a:chOff x="720000" y="2431958"/>
            <a:chExt cx="3059912" cy="488029"/>
          </a:xfrm>
        </p:grpSpPr>
        <p:sp>
          <p:nvSpPr>
            <p:cNvPr id="31" name="TextBox 30"/>
            <p:cNvSpPr txBox="1"/>
            <p:nvPr/>
          </p:nvSpPr>
          <p:spPr>
            <a:xfrm>
              <a:off x="720000" y="2642988"/>
              <a:ext cx="3059910" cy="276999"/>
            </a:xfrm>
            <a:prstGeom prst="rect">
              <a:avLst/>
            </a:prstGeom>
            <a:noFill/>
          </p:spPr>
          <p:txBody>
            <a:bodyPr wrap="square" rtlCol="0">
              <a:spAutoFit/>
            </a:bodyPr>
            <a:lstStyle/>
            <a:p>
              <a:r>
                <a:rPr lang="tr-TR" altLang="ko-KR" sz="1200" dirty="0">
                  <a:solidFill>
                    <a:schemeClr val="tx1">
                      <a:lumMod val="75000"/>
                      <a:lumOff val="25000"/>
                    </a:schemeClr>
                  </a:solidFill>
                  <a:cs typeface="Arial" pitchFamily="34" charset="0"/>
                </a:rPr>
                <a:t>İsteğe Bağlı</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720002" y="2431958"/>
              <a:ext cx="305991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e-</a:t>
              </a:r>
              <a:r>
                <a:rPr lang="en-US" altLang="ko-KR" sz="1200" b="1" dirty="0" err="1">
                  <a:solidFill>
                    <a:schemeClr val="tx1">
                      <a:lumMod val="75000"/>
                      <a:lumOff val="25000"/>
                    </a:schemeClr>
                  </a:solidFill>
                  <a:cs typeface="Arial" pitchFamily="34" charset="0"/>
                </a:rPr>
                <a:t>Dekont</a:t>
              </a:r>
              <a:endParaRPr lang="ko-KR" altLang="en-US" sz="1200" b="1" dirty="0">
                <a:solidFill>
                  <a:schemeClr val="tx1">
                    <a:lumMod val="75000"/>
                    <a:lumOff val="25000"/>
                  </a:schemeClr>
                </a:solidFill>
                <a:cs typeface="Arial" pitchFamily="34" charset="0"/>
              </a:endParaRPr>
            </a:p>
          </p:txBody>
        </p:sp>
      </p:grpSp>
      <p:sp>
        <p:nvSpPr>
          <p:cNvPr id="33" name="Oval 32"/>
          <p:cNvSpPr/>
          <p:nvPr/>
        </p:nvSpPr>
        <p:spPr>
          <a:xfrm>
            <a:off x="6344450" y="1559697"/>
            <a:ext cx="531721" cy="531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5" name="Oval 34"/>
          <p:cNvSpPr/>
          <p:nvPr/>
        </p:nvSpPr>
        <p:spPr>
          <a:xfrm>
            <a:off x="6344450" y="2766855"/>
            <a:ext cx="531721" cy="531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9" name="Rectangle 9"/>
          <p:cNvSpPr/>
          <p:nvPr/>
        </p:nvSpPr>
        <p:spPr>
          <a:xfrm>
            <a:off x="6477946" y="2908811"/>
            <a:ext cx="264728" cy="2478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0" name="Rectangle 16"/>
          <p:cNvSpPr/>
          <p:nvPr/>
        </p:nvSpPr>
        <p:spPr>
          <a:xfrm rot="2700000">
            <a:off x="6510029" y="4075710"/>
            <a:ext cx="200561" cy="35956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1" name="Oval 21"/>
          <p:cNvSpPr>
            <a:spLocks noChangeAspect="1"/>
          </p:cNvSpPr>
          <p:nvPr/>
        </p:nvSpPr>
        <p:spPr>
          <a:xfrm>
            <a:off x="6477914" y="1677117"/>
            <a:ext cx="283944" cy="28631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Tree>
    <p:extLst>
      <p:ext uri="{BB962C8B-B14F-4D97-AF65-F5344CB8AC3E}">
        <p14:creationId xmlns:p14="http://schemas.microsoft.com/office/powerpoint/2010/main" val="323940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Yeni Kurallar</a:t>
            </a:r>
            <a:endParaRPr lang="ko-KR" altLang="en-US" dirty="0"/>
          </a:p>
        </p:txBody>
      </p:sp>
      <p:sp>
        <p:nvSpPr>
          <p:cNvPr id="42" name="Oval 41"/>
          <p:cNvSpPr/>
          <p:nvPr/>
        </p:nvSpPr>
        <p:spPr>
          <a:xfrm>
            <a:off x="985097" y="1531590"/>
            <a:ext cx="1034093" cy="103409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3" name="Chart 42"/>
          <p:cNvGraphicFramePr/>
          <p:nvPr>
            <p:extLst>
              <p:ext uri="{D42A27DB-BD31-4B8C-83A1-F6EECF244321}">
                <p14:modId xmlns:p14="http://schemas.microsoft.com/office/powerpoint/2010/main" val="4007066947"/>
              </p:ext>
            </p:extLst>
          </p:nvPr>
        </p:nvGraphicFramePr>
        <p:xfrm>
          <a:off x="631966" y="1211713"/>
          <a:ext cx="1674072" cy="1648069"/>
        </p:xfrm>
        <a:graphic>
          <a:graphicData uri="http://schemas.openxmlformats.org/drawingml/2006/chart">
            <c:chart xmlns:c="http://schemas.openxmlformats.org/drawingml/2006/chart" xmlns:r="http://schemas.openxmlformats.org/officeDocument/2006/relationships" r:id="rId2"/>
          </a:graphicData>
        </a:graphic>
      </p:graphicFrame>
      <p:sp>
        <p:nvSpPr>
          <p:cNvPr id="44" name="Oval 43"/>
          <p:cNvSpPr/>
          <p:nvPr/>
        </p:nvSpPr>
        <p:spPr>
          <a:xfrm>
            <a:off x="3020250" y="1531590"/>
            <a:ext cx="1034093" cy="10340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4" name="Group 53"/>
          <p:cNvGrpSpPr/>
          <p:nvPr/>
        </p:nvGrpSpPr>
        <p:grpSpPr>
          <a:xfrm>
            <a:off x="735359" y="3219823"/>
            <a:ext cx="851170" cy="1416303"/>
            <a:chOff x="735359" y="3478633"/>
            <a:chExt cx="851170" cy="1006321"/>
          </a:xfrm>
        </p:grpSpPr>
        <p:sp>
          <p:nvSpPr>
            <p:cNvPr id="55" name="TextBox 54"/>
            <p:cNvSpPr txBox="1"/>
            <p:nvPr/>
          </p:nvSpPr>
          <p:spPr>
            <a:xfrm>
              <a:off x="735359" y="3478633"/>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A </a:t>
              </a:r>
              <a:endParaRPr lang="ko-KR" altLang="en-US" sz="1000" dirty="0">
                <a:solidFill>
                  <a:schemeClr val="tx1">
                    <a:lumMod val="75000"/>
                    <a:lumOff val="25000"/>
                  </a:schemeClr>
                </a:solidFill>
                <a:cs typeface="Arial" pitchFamily="34" charset="0"/>
              </a:endParaRPr>
            </a:p>
          </p:txBody>
        </p:sp>
        <p:sp>
          <p:nvSpPr>
            <p:cNvPr id="56" name="TextBox 55"/>
            <p:cNvSpPr txBox="1"/>
            <p:nvPr/>
          </p:nvSpPr>
          <p:spPr>
            <a:xfrm>
              <a:off x="735359" y="3755758"/>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B </a:t>
              </a:r>
              <a:endParaRPr lang="ko-KR" altLang="en-US" sz="1000" dirty="0">
                <a:solidFill>
                  <a:schemeClr val="tx1">
                    <a:lumMod val="75000"/>
                    <a:lumOff val="25000"/>
                  </a:schemeClr>
                </a:solidFill>
                <a:cs typeface="Arial" pitchFamily="34" charset="0"/>
              </a:endParaRPr>
            </a:p>
          </p:txBody>
        </p:sp>
        <p:sp>
          <p:nvSpPr>
            <p:cNvPr id="57" name="TextBox 56"/>
            <p:cNvSpPr txBox="1"/>
            <p:nvPr/>
          </p:nvSpPr>
          <p:spPr>
            <a:xfrm>
              <a:off x="735359" y="4032882"/>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C </a:t>
              </a:r>
              <a:endParaRPr lang="ko-KR" altLang="en-US" sz="1000" dirty="0">
                <a:solidFill>
                  <a:schemeClr val="tx1">
                    <a:lumMod val="75000"/>
                    <a:lumOff val="25000"/>
                  </a:schemeClr>
                </a:solidFill>
                <a:cs typeface="Arial" pitchFamily="34" charset="0"/>
              </a:endParaRPr>
            </a:p>
          </p:txBody>
        </p:sp>
        <p:sp>
          <p:nvSpPr>
            <p:cNvPr id="62" name="TextBox 61"/>
            <p:cNvSpPr txBox="1"/>
            <p:nvPr/>
          </p:nvSpPr>
          <p:spPr>
            <a:xfrm>
              <a:off x="735359" y="4310007"/>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D</a:t>
              </a:r>
              <a:endParaRPr lang="ko-KR" altLang="en-US" sz="1000" dirty="0">
                <a:solidFill>
                  <a:schemeClr val="tx1">
                    <a:lumMod val="75000"/>
                    <a:lumOff val="25000"/>
                  </a:schemeClr>
                </a:solidFill>
                <a:cs typeface="Arial" pitchFamily="34" charset="0"/>
              </a:endParaRPr>
            </a:p>
          </p:txBody>
        </p:sp>
      </p:grpSp>
      <p:graphicFrame>
        <p:nvGraphicFramePr>
          <p:cNvPr id="58" name="Chart 57"/>
          <p:cNvGraphicFramePr/>
          <p:nvPr>
            <p:extLst>
              <p:ext uri="{D42A27DB-BD31-4B8C-83A1-F6EECF244321}">
                <p14:modId xmlns:p14="http://schemas.microsoft.com/office/powerpoint/2010/main" val="3464712174"/>
              </p:ext>
            </p:extLst>
          </p:nvPr>
        </p:nvGraphicFramePr>
        <p:xfrm>
          <a:off x="1502143" y="3003799"/>
          <a:ext cx="2759968" cy="1839624"/>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p:cNvSpPr txBox="1"/>
          <p:nvPr/>
        </p:nvSpPr>
        <p:spPr>
          <a:xfrm>
            <a:off x="4322911" y="1357194"/>
            <a:ext cx="4785593" cy="3293209"/>
          </a:xfrm>
          <a:prstGeom prst="rect">
            <a:avLst/>
          </a:prstGeom>
          <a:noFill/>
        </p:spPr>
        <p:txBody>
          <a:bodyPr wrap="square" rtlCol="0" anchor="ctr">
            <a:spAutoFit/>
          </a:bodyPr>
          <a:lstStyle/>
          <a:p>
            <a:r>
              <a:rPr lang="tr-TR" sz="1600" dirty="0"/>
              <a:t>e-Fatura ve e-Arşiv Fatura uygulamalarına kayıtlı  bulunan ve 30/9/2017 tarihli ve 483 S. VUK Genel Tebliği’nin 6’ncı maddesinde belirtilen şartları         sağlayarak ÖKC kullanımından muafiyeti bulunan mükellefler tarafından, vergi dahil toplam satış       tutarı </a:t>
            </a:r>
            <a:r>
              <a:rPr lang="tr-TR" sz="1600" b="1" dirty="0">
                <a:solidFill>
                  <a:schemeClr val="accent3"/>
                </a:solidFill>
                <a:effectLst>
                  <a:outerShdw blurRad="38100" dist="38100" dir="2700000" algn="tl">
                    <a:srgbClr val="000000">
                      <a:alpha val="43137"/>
                    </a:srgbClr>
                  </a:outerShdw>
                </a:effectLst>
              </a:rPr>
              <a:t>500 TL’ye </a:t>
            </a:r>
            <a:r>
              <a:rPr lang="tr-TR" sz="1600" dirty="0"/>
              <a:t>kadar olan perakende mal ve       hizmet satışlarına ait düzenlenen </a:t>
            </a:r>
            <a:r>
              <a:rPr lang="tr-TR" sz="1600" dirty="0" err="1">
                <a:solidFill>
                  <a:schemeClr val="accent3"/>
                </a:solidFill>
              </a:rPr>
              <a:t>eArşiv</a:t>
            </a:r>
            <a:r>
              <a:rPr lang="tr-TR" sz="1600" dirty="0">
                <a:solidFill>
                  <a:schemeClr val="accent3"/>
                </a:solidFill>
              </a:rPr>
              <a:t> Faturanın</a:t>
            </a:r>
            <a:r>
              <a:rPr lang="tr-TR" sz="1600" dirty="0"/>
              <a:t>, “müşterinin adı, ticaret unvanı, adresi, vergi dairesi ve hesap numarası” bilgileri yerine, müşterinin adı bölümünde </a:t>
            </a:r>
            <a:r>
              <a:rPr lang="tr-TR" sz="1600" b="1" dirty="0">
                <a:solidFill>
                  <a:schemeClr val="accent3"/>
                </a:solidFill>
                <a:effectLst>
                  <a:outerShdw blurRad="38100" dist="38100" dir="2700000" algn="tl">
                    <a:srgbClr val="000000">
                      <a:alpha val="43137"/>
                    </a:srgbClr>
                  </a:outerShdw>
                </a:effectLst>
              </a:rPr>
              <a:t>“NİHAİ TÜKETİCİ” </a:t>
            </a:r>
            <a:r>
              <a:rPr lang="tr-TR" sz="1600" dirty="0"/>
              <a:t>açıklamasına yer  verilerek düzenlenmesi halinde, düzenlenen bu     belge </a:t>
            </a:r>
            <a:r>
              <a:rPr lang="tr-TR" sz="1600" b="1" dirty="0">
                <a:solidFill>
                  <a:schemeClr val="accent3"/>
                </a:solidFill>
                <a:effectLst>
                  <a:outerShdw blurRad="38100" dist="38100" dir="2700000" algn="tl">
                    <a:srgbClr val="000000">
                      <a:alpha val="43137"/>
                    </a:srgbClr>
                  </a:outerShdw>
                </a:effectLst>
              </a:rPr>
              <a:t>perakende satış fişi veya ÖKC fişi olarak      </a:t>
            </a:r>
            <a:r>
              <a:rPr lang="tr-TR" sz="1600" dirty="0"/>
              <a:t>kabul edilecektir. </a:t>
            </a:r>
            <a:endParaRPr lang="en-US" altLang="ko-KR" sz="1600" dirty="0">
              <a:solidFill>
                <a:schemeClr val="tx1">
                  <a:lumMod val="75000"/>
                  <a:lumOff val="25000"/>
                </a:schemeClr>
              </a:solidFill>
              <a:cs typeface="Arial" pitchFamily="34" charset="0"/>
            </a:endParaRPr>
          </a:p>
        </p:txBody>
      </p:sp>
      <p:graphicFrame>
        <p:nvGraphicFramePr>
          <p:cNvPr id="25" name="Chart 42">
            <a:extLst>
              <a:ext uri="{FF2B5EF4-FFF2-40B4-BE49-F238E27FC236}">
                <a16:creationId xmlns:a16="http://schemas.microsoft.com/office/drawing/2014/main" xmlns="" id="{2B6205BD-C9A4-41D0-9521-144059B0C4DA}"/>
              </a:ext>
            </a:extLst>
          </p:cNvPr>
          <p:cNvGraphicFramePr/>
          <p:nvPr>
            <p:extLst>
              <p:ext uri="{D42A27DB-BD31-4B8C-83A1-F6EECF244321}">
                <p14:modId xmlns:p14="http://schemas.microsoft.com/office/powerpoint/2010/main" val="3043658217"/>
              </p:ext>
            </p:extLst>
          </p:nvPr>
        </p:nvGraphicFramePr>
        <p:xfrm>
          <a:off x="2740476" y="1211713"/>
          <a:ext cx="1674072" cy="1648069"/>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762946" y="1662272"/>
            <a:ext cx="86663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60%</a:t>
            </a:r>
            <a:endParaRPr lang="ko-KR" altLang="en-US" b="1" dirty="0">
              <a:solidFill>
                <a:schemeClr val="bg1"/>
              </a:solidFill>
              <a:cs typeface="Arial" pitchFamily="34" charset="0"/>
            </a:endParaRPr>
          </a:p>
        </p:txBody>
      </p:sp>
      <p:sp>
        <p:nvSpPr>
          <p:cNvPr id="53" name="TextBox 52"/>
          <p:cNvSpPr txBox="1"/>
          <p:nvPr/>
        </p:nvSpPr>
        <p:spPr>
          <a:xfrm>
            <a:off x="2801276" y="1662272"/>
            <a:ext cx="86663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80%</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410866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1032" y="157226"/>
            <a:ext cx="7200800" cy="576064"/>
          </a:xfrm>
        </p:spPr>
        <p:txBody>
          <a:bodyPr/>
          <a:lstStyle/>
          <a:p>
            <a:r>
              <a:rPr lang="tr-TR" sz="2400" dirty="0"/>
              <a:t>e-Belge Olarak Düzenlenme Zorunluluğu Getirilen Belgelerin Kâğıt Olarak Düzenlenebileceği Haller</a:t>
            </a:r>
            <a:endParaRPr lang="ko-KR" altLang="en-US" sz="2400" dirty="0"/>
          </a:p>
        </p:txBody>
      </p:sp>
      <p:sp>
        <p:nvSpPr>
          <p:cNvPr id="5" name="Oval 4"/>
          <p:cNvSpPr/>
          <p:nvPr/>
        </p:nvSpPr>
        <p:spPr>
          <a:xfrm>
            <a:off x="952856" y="1037415"/>
            <a:ext cx="931286" cy="93128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Oval 5"/>
          <p:cNvSpPr/>
          <p:nvPr/>
        </p:nvSpPr>
        <p:spPr>
          <a:xfrm>
            <a:off x="3057335" y="980577"/>
            <a:ext cx="931286" cy="931286"/>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Oval 6"/>
          <p:cNvSpPr/>
          <p:nvPr/>
        </p:nvSpPr>
        <p:spPr>
          <a:xfrm>
            <a:off x="5161814" y="985149"/>
            <a:ext cx="931286" cy="93128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Oval 7"/>
          <p:cNvSpPr/>
          <p:nvPr/>
        </p:nvSpPr>
        <p:spPr>
          <a:xfrm>
            <a:off x="7223287" y="999944"/>
            <a:ext cx="931286" cy="931286"/>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5" name="Block Arc 6"/>
          <p:cNvSpPr/>
          <p:nvPr/>
        </p:nvSpPr>
        <p:spPr>
          <a:xfrm>
            <a:off x="1233435" y="1278442"/>
            <a:ext cx="321814" cy="32498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6" name="Left Arrow 1"/>
          <p:cNvSpPr>
            <a:spLocks noChangeAspect="1"/>
          </p:cNvSpPr>
          <p:nvPr/>
        </p:nvSpPr>
        <p:spPr>
          <a:xfrm>
            <a:off x="5456134" y="1241006"/>
            <a:ext cx="358589" cy="349018"/>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7" name="Oval 7"/>
          <p:cNvSpPr/>
          <p:nvPr/>
        </p:nvSpPr>
        <p:spPr>
          <a:xfrm>
            <a:off x="7542647" y="1266220"/>
            <a:ext cx="339900" cy="33990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Rectangle 36"/>
          <p:cNvSpPr/>
          <p:nvPr/>
        </p:nvSpPr>
        <p:spPr>
          <a:xfrm>
            <a:off x="3354992" y="1285587"/>
            <a:ext cx="335971" cy="28084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9" name="Rectangle 28"/>
          <p:cNvSpPr/>
          <p:nvPr/>
        </p:nvSpPr>
        <p:spPr>
          <a:xfrm>
            <a:off x="1900389" y="1285587"/>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2" name="Rectangle 28"/>
          <p:cNvSpPr/>
          <p:nvPr/>
        </p:nvSpPr>
        <p:spPr>
          <a:xfrm>
            <a:off x="3957567" y="1266220"/>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3" name="Rectangle 28"/>
          <p:cNvSpPr/>
          <p:nvPr/>
        </p:nvSpPr>
        <p:spPr>
          <a:xfrm>
            <a:off x="6071858" y="1266220"/>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TextBox 12">
            <a:extLst>
              <a:ext uri="{FF2B5EF4-FFF2-40B4-BE49-F238E27FC236}">
                <a16:creationId xmlns:a16="http://schemas.microsoft.com/office/drawing/2014/main" xmlns="" id="{FE8E9F11-9B4B-431C-B3B8-6D931FB52F9F}"/>
              </a:ext>
            </a:extLst>
          </p:cNvPr>
          <p:cNvSpPr txBox="1"/>
          <p:nvPr/>
        </p:nvSpPr>
        <p:spPr>
          <a:xfrm>
            <a:off x="107503" y="2133294"/>
            <a:ext cx="9014051" cy="523220"/>
          </a:xfrm>
          <a:prstGeom prst="rect">
            <a:avLst/>
          </a:prstGeom>
          <a:noFill/>
        </p:spPr>
        <p:txBody>
          <a:bodyPr wrap="square" rtlCol="0" anchor="ctr">
            <a:spAutoFit/>
          </a:bodyPr>
          <a:lstStyle/>
          <a:p>
            <a:r>
              <a:rPr lang="tr-TR" sz="1400" b="1" dirty="0">
                <a:solidFill>
                  <a:schemeClr val="accent3"/>
                </a:solidFill>
                <a:effectLst>
                  <a:outerShdw blurRad="38100" dist="38100" dir="2700000" algn="tl">
                    <a:srgbClr val="000000">
                      <a:alpha val="43137"/>
                    </a:srgbClr>
                  </a:outerShdw>
                </a:effectLst>
              </a:rPr>
              <a:t>a) </a:t>
            </a:r>
            <a:r>
              <a:rPr lang="tr-TR" sz="1400" dirty="0"/>
              <a:t>Başkanlığın ve e-Belge uygulamalarına taraf olan diğer kamu kurum ve kuruluşlarının bilgi işlem sistemlerinde meydana gelen arıza, kesinti ile bu sistemlerde yapılan bakım, </a:t>
            </a:r>
            <a:endParaRPr lang="ko-KR" altLang="en-US" sz="1400" dirty="0">
              <a:solidFill>
                <a:schemeClr val="tx1">
                  <a:lumMod val="75000"/>
                  <a:lumOff val="25000"/>
                </a:schemeClr>
              </a:solidFill>
              <a:cs typeface="Arial" pitchFamily="34" charset="0"/>
            </a:endParaRPr>
          </a:p>
        </p:txBody>
      </p:sp>
      <p:sp>
        <p:nvSpPr>
          <p:cNvPr id="35" name="TextBox 12">
            <a:extLst>
              <a:ext uri="{FF2B5EF4-FFF2-40B4-BE49-F238E27FC236}">
                <a16:creationId xmlns:a16="http://schemas.microsoft.com/office/drawing/2014/main" xmlns="" id="{8A994B89-B5E8-45E7-95D8-4022107E1C8C}"/>
              </a:ext>
            </a:extLst>
          </p:cNvPr>
          <p:cNvSpPr txBox="1"/>
          <p:nvPr/>
        </p:nvSpPr>
        <p:spPr>
          <a:xfrm>
            <a:off x="85058" y="2774888"/>
            <a:ext cx="8879429" cy="738664"/>
          </a:xfrm>
          <a:prstGeom prst="rect">
            <a:avLst/>
          </a:prstGeom>
          <a:noFill/>
        </p:spPr>
        <p:txBody>
          <a:bodyPr wrap="square" rtlCol="0" anchor="ctr">
            <a:spAutoFit/>
          </a:bodyPr>
          <a:lstStyle/>
          <a:p>
            <a:r>
              <a:rPr lang="tr-TR" sz="1400" b="1" dirty="0">
                <a:solidFill>
                  <a:schemeClr val="accent3"/>
                </a:solidFill>
                <a:effectLst>
                  <a:outerShdw blurRad="38100" dist="38100" dir="2700000" algn="tl">
                    <a:srgbClr val="000000">
                      <a:alpha val="43137"/>
                    </a:srgbClr>
                  </a:outerShdw>
                </a:effectLst>
              </a:rPr>
              <a:t>b) </a:t>
            </a:r>
            <a:r>
              <a:rPr lang="tr-TR" sz="1400" dirty="0"/>
              <a:t>İspat veya tevsik edilmek kaydıyla, mükellefin ya da Başkanlıktan izin almış özel </a:t>
            </a:r>
            <a:r>
              <a:rPr lang="tr-TR" sz="1400" dirty="0" err="1"/>
              <a:t>entegratör</a:t>
            </a:r>
            <a:r>
              <a:rPr lang="tr-TR" sz="1400" dirty="0"/>
              <a:t> kuruluşların      bilgi işlem sistemlerinde meydana gelen arıza, kesinti ile bu sistemlerde yapılan planlı bakım (yazılı bildirimde belirtilen süre ile sınırlı kalmak kaydıyla),</a:t>
            </a:r>
            <a:endParaRPr lang="ko-KR" altLang="en-US" sz="1400" dirty="0">
              <a:solidFill>
                <a:schemeClr val="tx1">
                  <a:lumMod val="75000"/>
                  <a:lumOff val="25000"/>
                </a:schemeClr>
              </a:solidFill>
              <a:cs typeface="Arial" pitchFamily="34" charset="0"/>
            </a:endParaRPr>
          </a:p>
        </p:txBody>
      </p:sp>
      <p:sp>
        <p:nvSpPr>
          <p:cNvPr id="36" name="TextBox 12">
            <a:extLst>
              <a:ext uri="{FF2B5EF4-FFF2-40B4-BE49-F238E27FC236}">
                <a16:creationId xmlns:a16="http://schemas.microsoft.com/office/drawing/2014/main" xmlns="" id="{523FF852-0D6E-4B8D-8900-760127257215}"/>
              </a:ext>
            </a:extLst>
          </p:cNvPr>
          <p:cNvSpPr txBox="1"/>
          <p:nvPr/>
        </p:nvSpPr>
        <p:spPr>
          <a:xfrm>
            <a:off x="85059" y="3603448"/>
            <a:ext cx="9036496" cy="523220"/>
          </a:xfrm>
          <a:prstGeom prst="rect">
            <a:avLst/>
          </a:prstGeom>
          <a:noFill/>
        </p:spPr>
        <p:txBody>
          <a:bodyPr wrap="square" rtlCol="0" anchor="ctr">
            <a:spAutoFit/>
          </a:bodyPr>
          <a:lstStyle/>
          <a:p>
            <a:r>
              <a:rPr lang="tr-TR" sz="1400" b="1" dirty="0">
                <a:solidFill>
                  <a:schemeClr val="accent3"/>
                </a:solidFill>
                <a:effectLst>
                  <a:outerShdw blurRad="38100" dist="38100" dir="2700000" algn="tl">
                    <a:srgbClr val="000000">
                      <a:alpha val="43137"/>
                    </a:srgbClr>
                  </a:outerShdw>
                </a:effectLst>
              </a:rPr>
              <a:t>c) </a:t>
            </a:r>
            <a:r>
              <a:rPr lang="tr-TR" sz="1400" dirty="0"/>
              <a:t>İspat veya tevsik edilmek kaydıyla, kullanılmakta olan mali mührün veya elektronik imza aracının arızalanması veya çalınması (yeni mali mühür veya elektronik imza aracının temini süresince), </a:t>
            </a:r>
            <a:endParaRPr lang="ko-KR" altLang="en-US" sz="1400" dirty="0">
              <a:solidFill>
                <a:schemeClr val="tx1">
                  <a:lumMod val="75000"/>
                  <a:lumOff val="25000"/>
                </a:schemeClr>
              </a:solidFill>
              <a:cs typeface="Arial" pitchFamily="34" charset="0"/>
            </a:endParaRPr>
          </a:p>
        </p:txBody>
      </p:sp>
      <p:sp>
        <p:nvSpPr>
          <p:cNvPr id="37" name="TextBox 12">
            <a:extLst>
              <a:ext uri="{FF2B5EF4-FFF2-40B4-BE49-F238E27FC236}">
                <a16:creationId xmlns:a16="http://schemas.microsoft.com/office/drawing/2014/main" xmlns="" id="{BEC6BCCA-2E7C-4039-9405-3DEF0E0F816F}"/>
              </a:ext>
            </a:extLst>
          </p:cNvPr>
          <p:cNvSpPr txBox="1"/>
          <p:nvPr/>
        </p:nvSpPr>
        <p:spPr>
          <a:xfrm>
            <a:off x="33319" y="4247610"/>
            <a:ext cx="9036496" cy="738664"/>
          </a:xfrm>
          <a:prstGeom prst="rect">
            <a:avLst/>
          </a:prstGeom>
          <a:noFill/>
        </p:spPr>
        <p:txBody>
          <a:bodyPr wrap="square" rtlCol="0" anchor="ctr">
            <a:spAutoFit/>
          </a:bodyPr>
          <a:lstStyle/>
          <a:p>
            <a:r>
              <a:rPr lang="tr-TR" sz="1400" b="1" dirty="0">
                <a:solidFill>
                  <a:schemeClr val="accent3"/>
                </a:solidFill>
                <a:effectLst>
                  <a:outerShdw blurRad="38100" dist="38100" dir="2700000" algn="tl">
                    <a:srgbClr val="000000">
                      <a:alpha val="43137"/>
                    </a:srgbClr>
                  </a:outerShdw>
                </a:effectLst>
              </a:rPr>
              <a:t>d) </a:t>
            </a:r>
            <a:r>
              <a:rPr lang="tr-TR" sz="1400" dirty="0"/>
              <a:t>Elektronik olarak düzenlenmesi gereken belgenin, Kanunun 13 üncü maddesinde yazılı mücbir sebepler         nedeniyle elektronik olarak düzenlenememesi halinde, Kanunun 373 üncü maddesi gereği özel usulsüzlük           cezası kesilmez.</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29706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Muhafaza ve İbraz</a:t>
            </a:r>
            <a:endParaRPr lang="ko-KR" altLang="en-US" dirty="0"/>
          </a:p>
        </p:txBody>
      </p:sp>
      <p:grpSp>
        <p:nvGrpSpPr>
          <p:cNvPr id="9" name="Group 8"/>
          <p:cNvGrpSpPr/>
          <p:nvPr/>
        </p:nvGrpSpPr>
        <p:grpSpPr>
          <a:xfrm>
            <a:off x="251520" y="1132520"/>
            <a:ext cx="2522508" cy="2961745"/>
            <a:chOff x="539552" y="1375207"/>
            <a:chExt cx="2736304" cy="3212769"/>
          </a:xfrm>
        </p:grpSpPr>
        <p:sp>
          <p:nvSpPr>
            <p:cNvPr id="8" name="Oval 7"/>
            <p:cNvSpPr/>
            <p:nvPr/>
          </p:nvSpPr>
          <p:spPr>
            <a:xfrm>
              <a:off x="2267744" y="1375207"/>
              <a:ext cx="1008112" cy="1008114"/>
            </a:xfrm>
            <a:prstGeom prst="ellipse">
              <a:avLst/>
            </a:prstGeom>
            <a:solidFill>
              <a:schemeClr val="accent3"/>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1691680" y="2110092"/>
              <a:ext cx="1008112" cy="1008114"/>
            </a:xfrm>
            <a:prstGeom prst="ellipse">
              <a:avLst/>
            </a:prstGeom>
            <a:solidFill>
              <a:schemeClr val="accent1"/>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1115616" y="2844977"/>
              <a:ext cx="1008112" cy="1008114"/>
            </a:xfrm>
            <a:prstGeom prst="ellipse">
              <a:avLst/>
            </a:prstGeom>
            <a:solidFill>
              <a:schemeClr val="accent3"/>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Oval 4"/>
            <p:cNvSpPr/>
            <p:nvPr/>
          </p:nvSpPr>
          <p:spPr>
            <a:xfrm>
              <a:off x="539552" y="3579862"/>
              <a:ext cx="1008112" cy="1008114"/>
            </a:xfrm>
            <a:prstGeom prst="ellipse">
              <a:avLst/>
            </a:prstGeom>
            <a:solidFill>
              <a:schemeClr val="accent1"/>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Isosceles Triangle 8"/>
            <p:cNvSpPr/>
            <p:nvPr/>
          </p:nvSpPr>
          <p:spPr>
            <a:xfrm rot="16200000">
              <a:off x="2078167" y="2473294"/>
              <a:ext cx="275119" cy="32801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7"/>
            <p:cNvSpPr/>
            <p:nvPr/>
          </p:nvSpPr>
          <p:spPr>
            <a:xfrm>
              <a:off x="870921" y="3947853"/>
              <a:ext cx="316704" cy="31670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36"/>
            <p:cNvSpPr/>
            <p:nvPr/>
          </p:nvSpPr>
          <p:spPr>
            <a:xfrm>
              <a:off x="2607220" y="1735042"/>
              <a:ext cx="345062" cy="2884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21"/>
            <p:cNvSpPr>
              <a:spLocks noChangeAspect="1"/>
            </p:cNvSpPr>
            <p:nvPr/>
          </p:nvSpPr>
          <p:spPr>
            <a:xfrm>
              <a:off x="1460176" y="3180189"/>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7" name="TextBox 26"/>
          <p:cNvSpPr txBox="1"/>
          <p:nvPr/>
        </p:nvSpPr>
        <p:spPr>
          <a:xfrm>
            <a:off x="3344028" y="1132520"/>
            <a:ext cx="5475827" cy="830997"/>
          </a:xfrm>
          <a:prstGeom prst="rect">
            <a:avLst/>
          </a:prstGeom>
          <a:noFill/>
        </p:spPr>
        <p:txBody>
          <a:bodyPr wrap="square" rtlCol="0">
            <a:spAutoFit/>
          </a:bodyPr>
          <a:lstStyle/>
          <a:p>
            <a:r>
              <a:rPr lang="tr-TR" sz="1200" dirty="0"/>
              <a:t>Kanunun ilgili hükümlerine göre muhafaza yükümlülüğü olanlar, gerek             düzenledikleri gerekse adlarına düzenlenen bu Tebliğe konu e-Belgeleri          kendilerine iletim/teslim şekline uygun olarak yasal süreler dâhilinde muhafaza ve istendiğinde ibraz etmekle yükümlüdürler. </a:t>
            </a:r>
            <a:endParaRPr lang="en-US" altLang="ko-KR" sz="1200" dirty="0">
              <a:solidFill>
                <a:schemeClr val="tx1">
                  <a:lumMod val="75000"/>
                  <a:lumOff val="25000"/>
                </a:schemeClr>
              </a:solidFill>
              <a:cs typeface="Arial" pitchFamily="34" charset="0"/>
            </a:endParaRPr>
          </a:p>
        </p:txBody>
      </p:sp>
      <p:sp>
        <p:nvSpPr>
          <p:cNvPr id="35" name="TextBox 26">
            <a:extLst>
              <a:ext uri="{FF2B5EF4-FFF2-40B4-BE49-F238E27FC236}">
                <a16:creationId xmlns:a16="http://schemas.microsoft.com/office/drawing/2014/main" xmlns="" id="{E7D271D4-4F78-4CAD-B413-1017313E573E}"/>
              </a:ext>
            </a:extLst>
          </p:cNvPr>
          <p:cNvSpPr txBox="1"/>
          <p:nvPr/>
        </p:nvSpPr>
        <p:spPr>
          <a:xfrm>
            <a:off x="3053027" y="2488552"/>
            <a:ext cx="5475827" cy="1015663"/>
          </a:xfrm>
          <a:prstGeom prst="rect">
            <a:avLst/>
          </a:prstGeom>
          <a:noFill/>
        </p:spPr>
        <p:txBody>
          <a:bodyPr wrap="square" rtlCol="0">
            <a:spAutoFit/>
          </a:bodyPr>
          <a:lstStyle/>
          <a:p>
            <a:r>
              <a:rPr lang="tr-TR" sz="1200" dirty="0"/>
              <a:t>e-Belgelerin veri bütünlüğünün sağlanması ile kaynağının inkar edilemezliği   Mali Mühürle ve nitelikli elektronik sertifika ile garanti altına alınmaktadır.        Elektronik imzanın ve Mali Mührün doğruluk ve geçerlilik kontrolünün ancak    elektronik ortamda yapılabilmesi nedeniyle e-Belgenin düzenleyicisi tarafından kâğıda basılarak saklanması söz konusu değildir. </a:t>
            </a:r>
            <a:endParaRPr lang="en-US" altLang="ko-KR" sz="1200" dirty="0">
              <a:solidFill>
                <a:schemeClr val="tx1">
                  <a:lumMod val="75000"/>
                  <a:lumOff val="25000"/>
                </a:schemeClr>
              </a:solidFill>
              <a:cs typeface="Arial" pitchFamily="34" charset="0"/>
            </a:endParaRPr>
          </a:p>
        </p:txBody>
      </p:sp>
      <p:sp>
        <p:nvSpPr>
          <p:cNvPr id="36" name="TextBox 26">
            <a:extLst>
              <a:ext uri="{FF2B5EF4-FFF2-40B4-BE49-F238E27FC236}">
                <a16:creationId xmlns:a16="http://schemas.microsoft.com/office/drawing/2014/main" xmlns="" id="{9169C726-5360-4AF4-83B6-575D4AF13F90}"/>
              </a:ext>
            </a:extLst>
          </p:cNvPr>
          <p:cNvSpPr txBox="1"/>
          <p:nvPr/>
        </p:nvSpPr>
        <p:spPr>
          <a:xfrm>
            <a:off x="2339752" y="3716327"/>
            <a:ext cx="6480103" cy="830997"/>
          </a:xfrm>
          <a:prstGeom prst="rect">
            <a:avLst/>
          </a:prstGeom>
          <a:noFill/>
        </p:spPr>
        <p:txBody>
          <a:bodyPr wrap="square" rtlCol="0">
            <a:spAutoFit/>
          </a:bodyPr>
          <a:lstStyle/>
          <a:p>
            <a:r>
              <a:rPr lang="tr-TR" sz="1200" dirty="0"/>
              <a:t>e-Belgelerin alıcıları ise kendilerine iletim şekline uygun olarak, elektronik ortamda iletilmiş    olması halinde üzerindeki Mali Mühür veya elektronik imzayı da içerecek şekilde kanuni         süreler dâhilinde kendi bünyelerindeki elektronik, manyetik veya optik ortamlarda, kâğıt         ortamda teslim edilmiş ise kağıt ortamda muhafaza ve ibraz edeceklerdir.</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36672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Yeni Geçiş Kuralları</a:t>
            </a:r>
            <a:endParaRPr lang="ko-KR" altLang="en-US" dirty="0"/>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Muhafaza ve İbraz</a:t>
            </a:r>
            <a:endParaRPr lang="ko-KR" altLang="en-US" dirty="0"/>
          </a:p>
        </p:txBody>
      </p:sp>
      <p:grpSp>
        <p:nvGrpSpPr>
          <p:cNvPr id="9" name="Group 8"/>
          <p:cNvGrpSpPr/>
          <p:nvPr/>
        </p:nvGrpSpPr>
        <p:grpSpPr>
          <a:xfrm>
            <a:off x="539552" y="1347614"/>
            <a:ext cx="2522508" cy="2961745"/>
            <a:chOff x="539552" y="1375207"/>
            <a:chExt cx="2736304" cy="3212769"/>
          </a:xfrm>
        </p:grpSpPr>
        <p:sp>
          <p:nvSpPr>
            <p:cNvPr id="8" name="Oval 7"/>
            <p:cNvSpPr/>
            <p:nvPr/>
          </p:nvSpPr>
          <p:spPr>
            <a:xfrm>
              <a:off x="2267744" y="1375207"/>
              <a:ext cx="1008112" cy="1008114"/>
            </a:xfrm>
            <a:prstGeom prst="ellipse">
              <a:avLst/>
            </a:prstGeom>
            <a:solidFill>
              <a:schemeClr val="accent3"/>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1691680" y="2110092"/>
              <a:ext cx="1008112" cy="1008114"/>
            </a:xfrm>
            <a:prstGeom prst="ellipse">
              <a:avLst/>
            </a:prstGeom>
            <a:solidFill>
              <a:schemeClr val="accent1"/>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1115616" y="2844977"/>
              <a:ext cx="1008112" cy="1008114"/>
            </a:xfrm>
            <a:prstGeom prst="ellipse">
              <a:avLst/>
            </a:prstGeom>
            <a:solidFill>
              <a:schemeClr val="accent3"/>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Oval 4"/>
            <p:cNvSpPr/>
            <p:nvPr/>
          </p:nvSpPr>
          <p:spPr>
            <a:xfrm>
              <a:off x="539552" y="3579862"/>
              <a:ext cx="1008112" cy="1008114"/>
            </a:xfrm>
            <a:prstGeom prst="ellipse">
              <a:avLst/>
            </a:prstGeom>
            <a:solidFill>
              <a:schemeClr val="accent1"/>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Isosceles Triangle 8"/>
            <p:cNvSpPr/>
            <p:nvPr/>
          </p:nvSpPr>
          <p:spPr>
            <a:xfrm rot="16200000">
              <a:off x="2078167" y="2473294"/>
              <a:ext cx="275119" cy="32801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7"/>
            <p:cNvSpPr/>
            <p:nvPr/>
          </p:nvSpPr>
          <p:spPr>
            <a:xfrm>
              <a:off x="870921" y="3947853"/>
              <a:ext cx="316704" cy="31670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36"/>
            <p:cNvSpPr/>
            <p:nvPr/>
          </p:nvSpPr>
          <p:spPr>
            <a:xfrm>
              <a:off x="2607220" y="1735042"/>
              <a:ext cx="345062" cy="2884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21"/>
            <p:cNvSpPr>
              <a:spLocks noChangeAspect="1"/>
            </p:cNvSpPr>
            <p:nvPr/>
          </p:nvSpPr>
          <p:spPr>
            <a:xfrm>
              <a:off x="1460176" y="3180189"/>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7" name="TextBox 26"/>
          <p:cNvSpPr txBox="1"/>
          <p:nvPr/>
        </p:nvSpPr>
        <p:spPr>
          <a:xfrm>
            <a:off x="3375013" y="1079169"/>
            <a:ext cx="5666046" cy="1200329"/>
          </a:xfrm>
          <a:prstGeom prst="rect">
            <a:avLst/>
          </a:prstGeom>
          <a:noFill/>
        </p:spPr>
        <p:txBody>
          <a:bodyPr wrap="square" rtlCol="0">
            <a:spAutoFit/>
          </a:bodyPr>
          <a:lstStyle/>
          <a:p>
            <a:r>
              <a:rPr lang="tr-TR" sz="1200" dirty="0"/>
              <a:t>Muhafaza ve ibraz yükümlülüğü, arşivlenen belgelerin doğruluğuna, bütünlüğüne ve değişmezliğine ilişkin olan her türlü elektronik kayıt ve veri, veri tabanı </a:t>
            </a:r>
            <a:r>
              <a:rPr lang="tr-TR" sz="1200" dirty="0" err="1"/>
              <a:t>dosyasısaklama</a:t>
            </a:r>
            <a:r>
              <a:rPr lang="tr-TR" sz="1200" dirty="0"/>
              <a:t> ortamı ile doğrulama ve görüntüleme araçlarının tümünü  kapsamakta   olup, e-Belgelere istendiğinde kolaylıkla erişebilmeyi, anlaşılabilir ve eksiksiz bir  biçimde görüntüleyebilmeyi ve belgelerin okunabilir kâğıt baskılarını üretebilmeyi sağlayacak biçimde yerine getirilmelidir. </a:t>
            </a:r>
            <a:endParaRPr lang="en-US" altLang="ko-KR" sz="1200" dirty="0">
              <a:solidFill>
                <a:schemeClr val="tx1">
                  <a:lumMod val="75000"/>
                  <a:lumOff val="25000"/>
                </a:schemeClr>
              </a:solidFill>
              <a:cs typeface="Arial" pitchFamily="34" charset="0"/>
            </a:endParaRPr>
          </a:p>
        </p:txBody>
      </p:sp>
      <p:sp>
        <p:nvSpPr>
          <p:cNvPr id="35" name="TextBox 26">
            <a:extLst>
              <a:ext uri="{FF2B5EF4-FFF2-40B4-BE49-F238E27FC236}">
                <a16:creationId xmlns:a16="http://schemas.microsoft.com/office/drawing/2014/main" xmlns="" id="{E7D271D4-4F78-4CAD-B413-1017313E573E}"/>
              </a:ext>
            </a:extLst>
          </p:cNvPr>
          <p:cNvSpPr txBox="1"/>
          <p:nvPr/>
        </p:nvSpPr>
        <p:spPr>
          <a:xfrm>
            <a:off x="2567862" y="2595744"/>
            <a:ext cx="5911461" cy="1015663"/>
          </a:xfrm>
          <a:prstGeom prst="rect">
            <a:avLst/>
          </a:prstGeom>
          <a:noFill/>
        </p:spPr>
        <p:txBody>
          <a:bodyPr wrap="square" rtlCol="0">
            <a:spAutoFit/>
          </a:bodyPr>
          <a:lstStyle/>
          <a:p>
            <a:r>
              <a:rPr lang="tr-TR" sz="1200" dirty="0"/>
              <a:t>Mükelleflere ait e-Belgelerin yine mükelleflere ait bilgi işlem sistemlerinde                  saklanması esas olup üçüncü kişiler nezdinde de elektronik saklama  yapılabilecektir. Başka mükelleflerden (Başkanlıktan izin alan saklamacı kuruluşlar dâhil) elektronik   saklama hizmetinin alınması mükelleflerin e-Belgelerinin muhafaza ve ibraza ilişkin   asli sorumluluğunu ortadan kaldırmaz. </a:t>
            </a:r>
            <a:endParaRPr lang="en-US" altLang="ko-KR" sz="1200" dirty="0">
              <a:solidFill>
                <a:schemeClr val="tx1">
                  <a:lumMod val="75000"/>
                  <a:lumOff val="25000"/>
                </a:schemeClr>
              </a:solidFill>
              <a:cs typeface="Arial" pitchFamily="34" charset="0"/>
            </a:endParaRPr>
          </a:p>
        </p:txBody>
      </p:sp>
      <p:sp>
        <p:nvSpPr>
          <p:cNvPr id="36" name="TextBox 26">
            <a:extLst>
              <a:ext uri="{FF2B5EF4-FFF2-40B4-BE49-F238E27FC236}">
                <a16:creationId xmlns:a16="http://schemas.microsoft.com/office/drawing/2014/main" xmlns="" id="{9169C726-5360-4AF4-83B6-575D4AF13F90}"/>
              </a:ext>
            </a:extLst>
          </p:cNvPr>
          <p:cNvSpPr txBox="1"/>
          <p:nvPr/>
        </p:nvSpPr>
        <p:spPr>
          <a:xfrm>
            <a:off x="1675268" y="3925879"/>
            <a:ext cx="6480103" cy="646331"/>
          </a:xfrm>
          <a:prstGeom prst="rect">
            <a:avLst/>
          </a:prstGeom>
          <a:noFill/>
        </p:spPr>
        <p:txBody>
          <a:bodyPr wrap="square" rtlCol="0">
            <a:spAutoFit/>
          </a:bodyPr>
          <a:lstStyle/>
          <a:p>
            <a:r>
              <a:rPr lang="tr-TR" sz="1200" dirty="0"/>
              <a:t>e-Belgelerin muhafazasının Türkiye Cumhuriyeti sınırları içerisinde ve Türkiye Cumhuriyeti    kanunlarının geçerli olduğu yerlerde yapılması zorunludur. Bu zorunluluk yurt dışında ikincil   bir arşivleme yapılmasına engel teşkil etmez. </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074903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638" y="147558"/>
            <a:ext cx="8471807" cy="572644"/>
          </a:xfrm>
        </p:spPr>
        <p:txBody>
          <a:bodyPr>
            <a:normAutofit fontScale="90000"/>
          </a:bodyPr>
          <a:lstStyle/>
          <a:p>
            <a:r>
              <a:rPr lang="tr-TR" dirty="0"/>
              <a:t>MALİYE Bakanlığı'nda E-TEBLİGAT</a:t>
            </a:r>
          </a:p>
        </p:txBody>
      </p:sp>
      <p:sp>
        <p:nvSpPr>
          <p:cNvPr id="5" name="Content Placeholder 4"/>
          <p:cNvSpPr>
            <a:spLocks noGrp="1"/>
          </p:cNvSpPr>
          <p:nvPr>
            <p:ph idx="1"/>
          </p:nvPr>
        </p:nvSpPr>
        <p:spPr>
          <a:xfrm>
            <a:off x="6813" y="891995"/>
            <a:ext cx="8993632" cy="4251505"/>
          </a:xfrm>
        </p:spPr>
        <p:txBody>
          <a:bodyPr>
            <a:normAutofit/>
          </a:bodyPr>
          <a:lstStyle/>
          <a:p>
            <a:r>
              <a:rPr lang="tr-TR" sz="1800" dirty="0"/>
              <a:t>511 Seri </a:t>
            </a:r>
            <a:r>
              <a:rPr lang="tr-TR" sz="1800" dirty="0" err="1"/>
              <a:t>Nolu</a:t>
            </a:r>
            <a:r>
              <a:rPr lang="tr-TR" sz="1800" dirty="0"/>
              <a:t> Vergi Usul Kanunu Genel Tebliği kapsamında; Vergi Denetim Kurulu Başkanlığı </a:t>
            </a:r>
            <a:r>
              <a:rPr lang="tr-TR" sz="1800" b="1" dirty="0">
                <a:solidFill>
                  <a:srgbClr val="FF0000"/>
                </a:solidFill>
                <a:effectLst>
                  <a:outerShdw blurRad="38100" dist="38100" dir="2700000" algn="tl">
                    <a:srgbClr val="000000">
                      <a:alpha val="43137"/>
                    </a:srgbClr>
                  </a:outerShdw>
                </a:effectLst>
              </a:rPr>
              <a:t>1/1/2020 </a:t>
            </a:r>
            <a:r>
              <a:rPr lang="tr-TR" sz="1800" dirty="0"/>
              <a:t>tarihinden itibaren </a:t>
            </a:r>
            <a:r>
              <a:rPr lang="tr-TR" sz="1800" b="1" dirty="0">
                <a:solidFill>
                  <a:srgbClr val="FF0000"/>
                </a:solidFill>
                <a:effectLst>
                  <a:outerShdw blurRad="38100" dist="38100" dir="2700000" algn="tl">
                    <a:srgbClr val="000000">
                      <a:alpha val="43137"/>
                    </a:srgbClr>
                  </a:outerShdw>
                </a:effectLst>
              </a:rPr>
              <a:t>elektronik tebligat sistemini</a:t>
            </a:r>
            <a:r>
              <a:rPr lang="tr-TR" sz="1800" dirty="0"/>
              <a:t> kullanmaya   başlayacaktır.</a:t>
            </a:r>
          </a:p>
          <a:p>
            <a:r>
              <a:rPr lang="tr-TR" sz="1800" dirty="0"/>
              <a:t>Vergi incelemelerine ilişkin defter belge isteme ve diğer tebligatlar elektronik tebligat kapsamında olan mükelleflere elektronik olarak </a:t>
            </a:r>
            <a:r>
              <a:rPr lang="tr-TR" sz="1800" dirty="0">
                <a:solidFill>
                  <a:srgbClr val="FF0000"/>
                </a:solidFill>
              </a:rPr>
              <a:t>tebliğ EDİLECEK</a:t>
            </a:r>
            <a:r>
              <a:rPr lang="tr-TR" sz="1800" dirty="0"/>
              <a:t>. </a:t>
            </a:r>
          </a:p>
          <a:p>
            <a:r>
              <a:rPr lang="tr-TR" sz="1800" dirty="0"/>
              <a:t>Tebligattan bilgisi olmayan ve defter belgelerini de </a:t>
            </a:r>
            <a:r>
              <a:rPr lang="tr-TR" sz="1800" dirty="0">
                <a:solidFill>
                  <a:srgbClr val="FF0000"/>
                </a:solidFill>
              </a:rPr>
              <a:t>15 GÜN İÇİNDE </a:t>
            </a:r>
            <a:r>
              <a:rPr lang="tr-TR" sz="1800" dirty="0"/>
              <a:t>ibraz edemeyen mükelleflerin ilgili yıldaki tüm indirilecek KDV’leri iptal edilebilir </a:t>
            </a:r>
            <a:r>
              <a:rPr lang="tr-TR" sz="1800" dirty="0">
                <a:solidFill>
                  <a:srgbClr val="FF0000"/>
                </a:solidFill>
              </a:rPr>
              <a:t>ve CEZALI </a:t>
            </a:r>
            <a:r>
              <a:rPr lang="tr-TR" sz="1800" dirty="0"/>
              <a:t>tarhiyat   yapılır. </a:t>
            </a:r>
          </a:p>
          <a:p>
            <a:r>
              <a:rPr lang="tr-TR" sz="1800" dirty="0">
                <a:solidFill>
                  <a:srgbClr val="FF0000"/>
                </a:solidFill>
              </a:rPr>
              <a:t>AYRICA</a:t>
            </a:r>
            <a:r>
              <a:rPr lang="tr-TR" sz="1800" dirty="0"/>
              <a:t> defter belgeler ibraz edilmediği için </a:t>
            </a:r>
            <a:r>
              <a:rPr lang="tr-TR" sz="1800" dirty="0">
                <a:solidFill>
                  <a:srgbClr val="FF0000"/>
                </a:solidFill>
              </a:rPr>
              <a:t>Savcılığa da suç </a:t>
            </a:r>
            <a:r>
              <a:rPr lang="tr-TR" sz="1800" dirty="0"/>
              <a:t>duyurusunda             bulunulur. </a:t>
            </a:r>
          </a:p>
          <a:p>
            <a:r>
              <a:rPr lang="tr-TR" sz="1800" dirty="0"/>
              <a:t>Mükelleflerin bu konuda uyarılması ve elektronik tebligatla ilgili eksik bilgilerinin       (mail adresi cep tel </a:t>
            </a:r>
            <a:r>
              <a:rPr lang="tr-TR" sz="1800" dirty="0" err="1"/>
              <a:t>no</a:t>
            </a:r>
            <a:r>
              <a:rPr lang="tr-TR" sz="1800" dirty="0"/>
              <a:t>) tamamlatılması önemlidir.</a:t>
            </a:r>
          </a:p>
        </p:txBody>
      </p:sp>
      <p:graphicFrame>
        <p:nvGraphicFramePr>
          <p:cNvPr id="6" name="Chart 42">
            <a:extLst>
              <a:ext uri="{FF2B5EF4-FFF2-40B4-BE49-F238E27FC236}">
                <a16:creationId xmlns:a16="http://schemas.microsoft.com/office/drawing/2014/main" xmlns="" id="{8D228B01-C041-4FD8-BC86-7C47C199646B}"/>
              </a:ext>
            </a:extLst>
          </p:cNvPr>
          <p:cNvGraphicFramePr/>
          <p:nvPr>
            <p:extLst>
              <p:ext uri="{D42A27DB-BD31-4B8C-83A1-F6EECF244321}">
                <p14:modId xmlns:p14="http://schemas.microsoft.com/office/powerpoint/2010/main" val="2002195660"/>
              </p:ext>
            </p:extLst>
          </p:nvPr>
        </p:nvGraphicFramePr>
        <p:xfrm>
          <a:off x="7452320" y="4227934"/>
          <a:ext cx="1674072" cy="912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552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Yeni Kurallar</a:t>
            </a:r>
            <a:endParaRPr lang="ko-KR" altLang="en-US" dirty="0"/>
          </a:p>
        </p:txBody>
      </p:sp>
      <p:sp>
        <p:nvSpPr>
          <p:cNvPr id="42" name="Oval 41"/>
          <p:cNvSpPr/>
          <p:nvPr/>
        </p:nvSpPr>
        <p:spPr>
          <a:xfrm>
            <a:off x="985097" y="1531590"/>
            <a:ext cx="1034093" cy="103409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3" name="Chart 42"/>
          <p:cNvGraphicFramePr/>
          <p:nvPr/>
        </p:nvGraphicFramePr>
        <p:xfrm>
          <a:off x="631966" y="1211713"/>
          <a:ext cx="1674072" cy="1648069"/>
        </p:xfrm>
        <a:graphic>
          <a:graphicData uri="http://schemas.openxmlformats.org/drawingml/2006/chart">
            <c:chart xmlns:c="http://schemas.openxmlformats.org/drawingml/2006/chart" xmlns:r="http://schemas.openxmlformats.org/officeDocument/2006/relationships" r:id="rId2"/>
          </a:graphicData>
        </a:graphic>
      </p:graphicFrame>
      <p:sp>
        <p:nvSpPr>
          <p:cNvPr id="44" name="Oval 43"/>
          <p:cNvSpPr/>
          <p:nvPr/>
        </p:nvSpPr>
        <p:spPr>
          <a:xfrm>
            <a:off x="3020250" y="1531590"/>
            <a:ext cx="1034093" cy="10340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4" name="Group 53"/>
          <p:cNvGrpSpPr/>
          <p:nvPr/>
        </p:nvGrpSpPr>
        <p:grpSpPr>
          <a:xfrm>
            <a:off x="735359" y="3219823"/>
            <a:ext cx="851170" cy="1416303"/>
            <a:chOff x="735359" y="3478633"/>
            <a:chExt cx="851170" cy="1006321"/>
          </a:xfrm>
        </p:grpSpPr>
        <p:sp>
          <p:nvSpPr>
            <p:cNvPr id="55" name="TextBox 54"/>
            <p:cNvSpPr txBox="1"/>
            <p:nvPr/>
          </p:nvSpPr>
          <p:spPr>
            <a:xfrm>
              <a:off x="735359" y="3478633"/>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A </a:t>
              </a:r>
              <a:endParaRPr lang="ko-KR" altLang="en-US" sz="1000" dirty="0">
                <a:solidFill>
                  <a:schemeClr val="tx1">
                    <a:lumMod val="75000"/>
                    <a:lumOff val="25000"/>
                  </a:schemeClr>
                </a:solidFill>
                <a:cs typeface="Arial" pitchFamily="34" charset="0"/>
              </a:endParaRPr>
            </a:p>
          </p:txBody>
        </p:sp>
        <p:sp>
          <p:nvSpPr>
            <p:cNvPr id="56" name="TextBox 55"/>
            <p:cNvSpPr txBox="1"/>
            <p:nvPr/>
          </p:nvSpPr>
          <p:spPr>
            <a:xfrm>
              <a:off x="735359" y="3755758"/>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B </a:t>
              </a:r>
              <a:endParaRPr lang="ko-KR" altLang="en-US" sz="1000" dirty="0">
                <a:solidFill>
                  <a:schemeClr val="tx1">
                    <a:lumMod val="75000"/>
                    <a:lumOff val="25000"/>
                  </a:schemeClr>
                </a:solidFill>
                <a:cs typeface="Arial" pitchFamily="34" charset="0"/>
              </a:endParaRPr>
            </a:p>
          </p:txBody>
        </p:sp>
        <p:sp>
          <p:nvSpPr>
            <p:cNvPr id="57" name="TextBox 56"/>
            <p:cNvSpPr txBox="1"/>
            <p:nvPr/>
          </p:nvSpPr>
          <p:spPr>
            <a:xfrm>
              <a:off x="735359" y="4032882"/>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C </a:t>
              </a:r>
              <a:endParaRPr lang="ko-KR" altLang="en-US" sz="1000" dirty="0">
                <a:solidFill>
                  <a:schemeClr val="tx1">
                    <a:lumMod val="75000"/>
                    <a:lumOff val="25000"/>
                  </a:schemeClr>
                </a:solidFill>
                <a:cs typeface="Arial" pitchFamily="34" charset="0"/>
              </a:endParaRPr>
            </a:p>
          </p:txBody>
        </p:sp>
        <p:sp>
          <p:nvSpPr>
            <p:cNvPr id="62" name="TextBox 61"/>
            <p:cNvSpPr txBox="1"/>
            <p:nvPr/>
          </p:nvSpPr>
          <p:spPr>
            <a:xfrm>
              <a:off x="735359" y="4310007"/>
              <a:ext cx="851170" cy="174947"/>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D</a:t>
              </a:r>
              <a:endParaRPr lang="ko-KR" altLang="en-US" sz="1000" dirty="0">
                <a:solidFill>
                  <a:schemeClr val="tx1">
                    <a:lumMod val="75000"/>
                    <a:lumOff val="25000"/>
                  </a:schemeClr>
                </a:solidFill>
                <a:cs typeface="Arial" pitchFamily="34" charset="0"/>
              </a:endParaRPr>
            </a:p>
          </p:txBody>
        </p:sp>
      </p:grpSp>
      <p:graphicFrame>
        <p:nvGraphicFramePr>
          <p:cNvPr id="58" name="Chart 57"/>
          <p:cNvGraphicFramePr/>
          <p:nvPr/>
        </p:nvGraphicFramePr>
        <p:xfrm>
          <a:off x="1502143" y="3003799"/>
          <a:ext cx="2759968" cy="1839624"/>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p:cNvSpPr txBox="1"/>
          <p:nvPr/>
        </p:nvSpPr>
        <p:spPr>
          <a:xfrm>
            <a:off x="4262111" y="1065387"/>
            <a:ext cx="4785593" cy="2277547"/>
          </a:xfrm>
          <a:prstGeom prst="rect">
            <a:avLst/>
          </a:prstGeom>
          <a:noFill/>
        </p:spPr>
        <p:txBody>
          <a:bodyPr wrap="square" rtlCol="0" anchor="ctr">
            <a:spAutoFit/>
          </a:bodyPr>
          <a:lstStyle/>
          <a:p>
            <a:r>
              <a:rPr lang="tr-TR" dirty="0"/>
              <a:t>1- e-Fatura uygulamasına geçiş zorunluluğu bulunan mükellefler, e-Fatura uygulamasına geçiş süresi içinde e-deftere de geçmek        zorundadırlar. (</a:t>
            </a:r>
            <a:r>
              <a:rPr lang="tr-TR" b="1" dirty="0">
                <a:solidFill>
                  <a:schemeClr val="accent3"/>
                </a:solidFill>
                <a:effectLst>
                  <a:outerShdw blurRad="38100" dist="38100" dir="2700000" algn="tl">
                    <a:srgbClr val="000000">
                      <a:alpha val="43137"/>
                    </a:srgbClr>
                  </a:outerShdw>
                </a:effectLst>
              </a:rPr>
              <a:t>e-Fatura uygulamasına        yıl  içinde zorunlu olarak geçen                mükellefler  bakımından izleyen </a:t>
            </a:r>
            <a:r>
              <a:rPr lang="tr-TR" b="1">
                <a:solidFill>
                  <a:schemeClr val="accent3"/>
                </a:solidFill>
                <a:effectLst>
                  <a:outerShdw blurRad="38100" dist="38100" dir="2700000" algn="tl">
                    <a:srgbClr val="000000">
                      <a:alpha val="43137"/>
                    </a:srgbClr>
                  </a:outerShdw>
                </a:effectLst>
              </a:rPr>
              <a:t>yılın         başından </a:t>
            </a:r>
            <a:r>
              <a:rPr lang="tr-TR" b="1" dirty="0">
                <a:solidFill>
                  <a:schemeClr val="accent3"/>
                </a:solidFill>
                <a:effectLst>
                  <a:outerShdw blurRad="38100" dist="38100" dir="2700000" algn="tl">
                    <a:srgbClr val="000000">
                      <a:alpha val="43137"/>
                    </a:srgbClr>
                  </a:outerShdw>
                </a:effectLst>
              </a:rPr>
              <a:t>itibaren</a:t>
            </a:r>
            <a:r>
              <a:rPr lang="tr-TR" dirty="0"/>
              <a:t>),</a:t>
            </a:r>
          </a:p>
          <a:p>
            <a:endParaRPr lang="en-US" altLang="ko-KR" sz="1600" dirty="0">
              <a:solidFill>
                <a:schemeClr val="tx1">
                  <a:lumMod val="75000"/>
                  <a:lumOff val="25000"/>
                </a:schemeClr>
              </a:solidFill>
              <a:cs typeface="Arial" pitchFamily="34" charset="0"/>
            </a:endParaRPr>
          </a:p>
        </p:txBody>
      </p:sp>
      <p:graphicFrame>
        <p:nvGraphicFramePr>
          <p:cNvPr id="25" name="Chart 42">
            <a:extLst>
              <a:ext uri="{FF2B5EF4-FFF2-40B4-BE49-F238E27FC236}">
                <a16:creationId xmlns:a16="http://schemas.microsoft.com/office/drawing/2014/main" xmlns="" id="{2B6205BD-C9A4-41D0-9521-144059B0C4DA}"/>
              </a:ext>
            </a:extLst>
          </p:cNvPr>
          <p:cNvGraphicFramePr/>
          <p:nvPr/>
        </p:nvGraphicFramePr>
        <p:xfrm>
          <a:off x="2740476" y="1211713"/>
          <a:ext cx="1674072" cy="1648069"/>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762946" y="1662272"/>
            <a:ext cx="86663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60%</a:t>
            </a:r>
            <a:endParaRPr lang="ko-KR" altLang="en-US" b="1" dirty="0">
              <a:solidFill>
                <a:schemeClr val="bg1"/>
              </a:solidFill>
              <a:cs typeface="Arial" pitchFamily="34" charset="0"/>
            </a:endParaRPr>
          </a:p>
        </p:txBody>
      </p:sp>
      <p:sp>
        <p:nvSpPr>
          <p:cNvPr id="53" name="TextBox 52"/>
          <p:cNvSpPr txBox="1"/>
          <p:nvPr/>
        </p:nvSpPr>
        <p:spPr>
          <a:xfrm>
            <a:off x="2801276" y="1662272"/>
            <a:ext cx="86663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80%</a:t>
            </a:r>
            <a:endParaRPr lang="ko-KR" altLang="en-US" b="1" dirty="0">
              <a:solidFill>
                <a:schemeClr val="bg1"/>
              </a:solidFill>
              <a:cs typeface="Arial" pitchFamily="34" charset="0"/>
            </a:endParaRPr>
          </a:p>
        </p:txBody>
      </p:sp>
      <p:sp>
        <p:nvSpPr>
          <p:cNvPr id="16" name="TextBox 59">
            <a:extLst>
              <a:ext uri="{FF2B5EF4-FFF2-40B4-BE49-F238E27FC236}">
                <a16:creationId xmlns:a16="http://schemas.microsoft.com/office/drawing/2014/main" xmlns="" id="{203B2212-FF32-4BBB-9350-4B1655066502}"/>
              </a:ext>
            </a:extLst>
          </p:cNvPr>
          <p:cNvSpPr txBox="1"/>
          <p:nvPr/>
        </p:nvSpPr>
        <p:spPr>
          <a:xfrm>
            <a:off x="4314171" y="3583050"/>
            <a:ext cx="4729489" cy="1323439"/>
          </a:xfrm>
          <a:prstGeom prst="rect">
            <a:avLst/>
          </a:prstGeom>
          <a:noFill/>
        </p:spPr>
        <p:txBody>
          <a:bodyPr wrap="square" rtlCol="0" anchor="ctr">
            <a:spAutoFit/>
          </a:bodyPr>
          <a:lstStyle/>
          <a:p>
            <a:r>
              <a:rPr lang="tr-TR" sz="1600" dirty="0"/>
              <a:t>Ara dönemde e-deftere geçiş bulunmamaktadır.     İsteğe bağlı ara dönemde e-deftere geçenler kağıt defterlerine bir ay içerisinde kapanış tasdiki           yaptırmak zorundadırlar. </a:t>
            </a:r>
          </a:p>
          <a:p>
            <a:endParaRPr lang="en-US" altLang="ko-KR" sz="16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746892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18E7C09-0ED8-4261-8B4B-13B18EB88BB9}"/>
              </a:ext>
            </a:extLst>
          </p:cNvPr>
          <p:cNvSpPr txBox="1"/>
          <p:nvPr/>
        </p:nvSpPr>
        <p:spPr>
          <a:xfrm>
            <a:off x="53752" y="186809"/>
            <a:ext cx="9036496" cy="4985980"/>
          </a:xfrm>
          <a:prstGeom prst="rect">
            <a:avLst/>
          </a:prstGeom>
          <a:noFill/>
        </p:spPr>
        <p:txBody>
          <a:bodyPr wrap="square" rtlCol="0">
            <a:spAutoFit/>
          </a:bodyPr>
          <a:lstStyle/>
          <a:p>
            <a:pPr fontAlgn="base"/>
            <a:r>
              <a:rPr lang="tr-TR" sz="2000" dirty="0"/>
              <a:t>Türk Ticaret Kanunu’nun 397’nci maddesinin dördüncü fıkrası uyarınca            bağımsız denetime tabi olan şirketler</a:t>
            </a:r>
            <a:r>
              <a:rPr lang="tr-TR" sz="2000" dirty="0">
                <a:solidFill>
                  <a:srgbClr val="FF0000"/>
                </a:solidFill>
              </a:rPr>
              <a:t> 1/1/2020</a:t>
            </a:r>
            <a:r>
              <a:rPr lang="tr-TR" sz="2000" dirty="0"/>
              <a:t> tarihinden itibaren, </a:t>
            </a:r>
            <a:r>
              <a:rPr lang="tr-TR" sz="2000" dirty="0">
                <a:solidFill>
                  <a:srgbClr val="FF0000"/>
                </a:solidFill>
              </a:rPr>
              <a:t>2020 ve             müteakip yıllarda bağımsız denetime tabi olma şartlarını sağlayan mükellefler  ise şartların sağlandığı yılı takip eden yılın başından itibaren</a:t>
            </a:r>
            <a:r>
              <a:rPr lang="tr-TR" sz="2000" dirty="0"/>
              <a:t>, e-Defter              uygulamasına geçmek zorundadır.</a:t>
            </a:r>
          </a:p>
          <a:p>
            <a:pPr fontAlgn="base"/>
            <a:endParaRPr lang="tr-TR" sz="2000" dirty="0"/>
          </a:p>
          <a:p>
            <a:pPr fontAlgn="base"/>
            <a:r>
              <a:rPr lang="tr-TR" sz="2000" dirty="0"/>
              <a:t>KGK Zorunlu Bağımsız Denetim Hadleri;</a:t>
            </a:r>
          </a:p>
          <a:p>
            <a:pPr fontAlgn="base"/>
            <a:endParaRPr lang="tr-TR" sz="2000" dirty="0"/>
          </a:p>
          <a:p>
            <a:pPr fontAlgn="base"/>
            <a:r>
              <a:rPr lang="tr-TR" sz="2000" dirty="0"/>
              <a:t>70 Milyon Hasılat</a:t>
            </a:r>
          </a:p>
          <a:p>
            <a:pPr fontAlgn="base"/>
            <a:endParaRPr lang="tr-TR" sz="2000" dirty="0"/>
          </a:p>
          <a:p>
            <a:pPr fontAlgn="base"/>
            <a:r>
              <a:rPr lang="tr-TR" sz="2000" dirty="0"/>
              <a:t>35 Milyon Aktif Büyüklük</a:t>
            </a:r>
          </a:p>
          <a:p>
            <a:pPr fontAlgn="base"/>
            <a:endParaRPr lang="tr-TR" sz="2000" dirty="0"/>
          </a:p>
          <a:p>
            <a:pPr fontAlgn="base"/>
            <a:r>
              <a:rPr lang="tr-TR" sz="2000" dirty="0"/>
              <a:t>175 Çalışan </a:t>
            </a:r>
          </a:p>
          <a:p>
            <a:pPr fontAlgn="base"/>
            <a:endParaRPr lang="tr-TR" sz="2000" dirty="0"/>
          </a:p>
          <a:p>
            <a:pPr fontAlgn="base"/>
            <a:r>
              <a:rPr lang="tr-TR" sz="2000" dirty="0"/>
              <a:t>Şartlarından İkisi Olarak Belirlenmiştir.</a:t>
            </a:r>
          </a:p>
          <a:p>
            <a:endParaRPr lang="tr-TR" dirty="0"/>
          </a:p>
        </p:txBody>
      </p:sp>
      <p:sp>
        <p:nvSpPr>
          <p:cNvPr id="5" name="Block Arc 31">
            <a:extLst>
              <a:ext uri="{FF2B5EF4-FFF2-40B4-BE49-F238E27FC236}">
                <a16:creationId xmlns:a16="http://schemas.microsoft.com/office/drawing/2014/main" xmlns="" id="{6B9863C5-6511-4DA3-828F-6DA25B8473BA}"/>
              </a:ext>
            </a:extLst>
          </p:cNvPr>
          <p:cNvSpPr/>
          <p:nvPr/>
        </p:nvSpPr>
        <p:spPr>
          <a:xfrm>
            <a:off x="6948264" y="3075806"/>
            <a:ext cx="1969125" cy="203843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Tree>
    <p:extLst>
      <p:ext uri="{BB962C8B-B14F-4D97-AF65-F5344CB8AC3E}">
        <p14:creationId xmlns:p14="http://schemas.microsoft.com/office/powerpoint/2010/main" val="11554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18E7C09-0ED8-4261-8B4B-13B18EB88BB9}"/>
              </a:ext>
            </a:extLst>
          </p:cNvPr>
          <p:cNvSpPr txBox="1"/>
          <p:nvPr/>
        </p:nvSpPr>
        <p:spPr>
          <a:xfrm>
            <a:off x="53752" y="186809"/>
            <a:ext cx="9036496" cy="2308324"/>
          </a:xfrm>
          <a:prstGeom prst="rect">
            <a:avLst/>
          </a:prstGeom>
          <a:noFill/>
        </p:spPr>
        <p:txBody>
          <a:bodyPr wrap="square" rtlCol="0">
            <a:spAutoFit/>
          </a:bodyPr>
          <a:lstStyle/>
          <a:p>
            <a:r>
              <a:rPr lang="tr-TR" dirty="0">
                <a:solidFill>
                  <a:srgbClr val="FF0000"/>
                </a:solidFill>
              </a:rPr>
              <a:t>Soru: </a:t>
            </a:r>
            <a:r>
              <a:rPr lang="tr-TR" dirty="0"/>
              <a:t>Merhaba VUK 509 </a:t>
            </a:r>
            <a:r>
              <a:rPr lang="tr-TR" dirty="0" err="1"/>
              <a:t>nolu</a:t>
            </a:r>
            <a:r>
              <a:rPr lang="tr-TR" dirty="0"/>
              <a:t> tebliğde Bağımsız denetime tabi firmalar e-deftere           geçmek zorundalar denilmektedir. Bağımsız denetime tabi firmalar E-defter ile birlikte   E-fatura ve E-arşiv faturaya geçmek zorunda mıdır.</a:t>
            </a:r>
          </a:p>
          <a:p>
            <a:endParaRPr lang="tr-TR" dirty="0"/>
          </a:p>
          <a:p>
            <a:endParaRPr lang="tr-TR" dirty="0"/>
          </a:p>
          <a:p>
            <a:r>
              <a:rPr lang="tr-TR" dirty="0">
                <a:solidFill>
                  <a:srgbClr val="FF0000"/>
                </a:solidFill>
              </a:rPr>
              <a:t>Resmi Cevap: H</a:t>
            </a:r>
            <a:r>
              <a:rPr lang="tr-TR" dirty="0"/>
              <a:t>ayır. E-fatura ve E-arşiv uygulamalarına geçme zorunluluğunuz yoksa gerekmemektedir</a:t>
            </a:r>
          </a:p>
          <a:p>
            <a:endParaRPr lang="tr-TR" dirty="0"/>
          </a:p>
        </p:txBody>
      </p:sp>
      <p:sp>
        <p:nvSpPr>
          <p:cNvPr id="5" name="Block Arc 31">
            <a:extLst>
              <a:ext uri="{FF2B5EF4-FFF2-40B4-BE49-F238E27FC236}">
                <a16:creationId xmlns:a16="http://schemas.microsoft.com/office/drawing/2014/main" xmlns="" id="{6B9863C5-6511-4DA3-828F-6DA25B8473BA}"/>
              </a:ext>
            </a:extLst>
          </p:cNvPr>
          <p:cNvSpPr/>
          <p:nvPr/>
        </p:nvSpPr>
        <p:spPr>
          <a:xfrm>
            <a:off x="6948264" y="3075806"/>
            <a:ext cx="1969125" cy="203843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Tree>
    <p:extLst>
      <p:ext uri="{BB962C8B-B14F-4D97-AF65-F5344CB8AC3E}">
        <p14:creationId xmlns:p14="http://schemas.microsoft.com/office/powerpoint/2010/main" val="189515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a:extLst>
              <a:ext uri="{FF2B5EF4-FFF2-40B4-BE49-F238E27FC236}">
                <a16:creationId xmlns:a16="http://schemas.microsoft.com/office/drawing/2014/main" xmlns="" id="{83BCDA16-84D3-448C-B08C-94B23FAF4F3C}"/>
              </a:ext>
            </a:extLst>
          </p:cNvPr>
          <p:cNvGrpSpPr/>
          <p:nvPr/>
        </p:nvGrpSpPr>
        <p:grpSpPr>
          <a:xfrm rot="18900000">
            <a:off x="3689163" y="2721313"/>
            <a:ext cx="2087668" cy="1520766"/>
            <a:chOff x="247435" y="2414619"/>
            <a:chExt cx="3149101" cy="2293969"/>
          </a:xfrm>
        </p:grpSpPr>
        <p:sp>
          <p:nvSpPr>
            <p:cNvPr id="55" name="Rectangle 12">
              <a:extLst>
                <a:ext uri="{FF2B5EF4-FFF2-40B4-BE49-F238E27FC236}">
                  <a16:creationId xmlns:a16="http://schemas.microsoft.com/office/drawing/2014/main" xmlns="" id="{8ED5C5EE-57CD-4AF0-815E-0BE828C54861}"/>
                </a:ext>
              </a:extLst>
            </p:cNvPr>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900" dirty="0"/>
            </a:p>
          </p:txBody>
        </p:sp>
        <p:sp>
          <p:nvSpPr>
            <p:cNvPr id="56" name="Round Same Side Corner Rectangle 13">
              <a:extLst>
                <a:ext uri="{FF2B5EF4-FFF2-40B4-BE49-F238E27FC236}">
                  <a16:creationId xmlns:a16="http://schemas.microsoft.com/office/drawing/2014/main" xmlns="" id="{4B69123E-C8D1-4ECF-9F1C-F507B3921D6C}"/>
                </a:ext>
              </a:extLst>
            </p:cNvPr>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900" dirty="0"/>
            </a:p>
          </p:txBody>
        </p:sp>
      </p:grpSp>
      <p:sp>
        <p:nvSpPr>
          <p:cNvPr id="2" name="Text Placeholder 1"/>
          <p:cNvSpPr>
            <a:spLocks noGrp="1"/>
          </p:cNvSpPr>
          <p:nvPr>
            <p:ph type="body" sz="quarter" idx="10"/>
          </p:nvPr>
        </p:nvSpPr>
        <p:spPr/>
        <p:txBody>
          <a:bodyPr/>
          <a:lstStyle/>
          <a:p>
            <a:r>
              <a:rPr lang="tr-TR" altLang="ko-KR" dirty="0"/>
              <a:t>Elektronik Defter </a:t>
            </a:r>
            <a:endParaRPr lang="ko-KR" altLang="en-US" dirty="0"/>
          </a:p>
        </p:txBody>
      </p:sp>
      <p:sp>
        <p:nvSpPr>
          <p:cNvPr id="3" name="Text Placeholder 2"/>
          <p:cNvSpPr>
            <a:spLocks noGrp="1"/>
          </p:cNvSpPr>
          <p:nvPr>
            <p:ph type="body" sz="quarter" idx="11"/>
          </p:nvPr>
        </p:nvSpPr>
        <p:spPr/>
        <p:txBody>
          <a:bodyPr/>
          <a:lstStyle/>
          <a:p>
            <a:pPr lvl="0"/>
            <a:r>
              <a:rPr lang="tr-TR" altLang="ko-KR" dirty="0"/>
              <a:t>UYARILAR</a:t>
            </a:r>
            <a:endParaRPr lang="en-US" altLang="ko-KR" dirty="0"/>
          </a:p>
        </p:txBody>
      </p:sp>
      <p:sp>
        <p:nvSpPr>
          <p:cNvPr id="8" name="Oval 7"/>
          <p:cNvSpPr/>
          <p:nvPr/>
        </p:nvSpPr>
        <p:spPr>
          <a:xfrm>
            <a:off x="5292080" y="1597894"/>
            <a:ext cx="537366" cy="537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13"/>
          <p:cNvSpPr/>
          <p:nvPr/>
        </p:nvSpPr>
        <p:spPr>
          <a:xfrm>
            <a:off x="5292080" y="3654161"/>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5716196" y="2625355"/>
            <a:ext cx="537366" cy="537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25"/>
          <p:cNvSpPr/>
          <p:nvPr/>
        </p:nvSpPr>
        <p:spPr>
          <a:xfrm flipH="1">
            <a:off x="3235399" y="1597894"/>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27" name="Rectangle 9"/>
          <p:cNvSpPr/>
          <p:nvPr/>
        </p:nvSpPr>
        <p:spPr>
          <a:xfrm flipH="1">
            <a:off x="3385708" y="1755768"/>
            <a:ext cx="236748" cy="22161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a:effectLst>
            <a:outerShdw blurRad="800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a:p>
        </p:txBody>
      </p:sp>
      <p:sp>
        <p:nvSpPr>
          <p:cNvPr id="32" name="Oval 31"/>
          <p:cNvSpPr/>
          <p:nvPr/>
        </p:nvSpPr>
        <p:spPr>
          <a:xfrm flipH="1">
            <a:off x="3235399" y="3654161"/>
            <a:ext cx="537366" cy="537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33" name="Oval 21"/>
          <p:cNvSpPr>
            <a:spLocks noChangeAspect="1"/>
          </p:cNvSpPr>
          <p:nvPr/>
        </p:nvSpPr>
        <p:spPr>
          <a:xfrm flipH="1">
            <a:off x="3385038" y="3802806"/>
            <a:ext cx="238088" cy="24007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a:effectLst>
            <a:outerShdw blurRad="800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a:p>
        </p:txBody>
      </p:sp>
      <p:sp>
        <p:nvSpPr>
          <p:cNvPr id="38" name="Oval 37"/>
          <p:cNvSpPr/>
          <p:nvPr/>
        </p:nvSpPr>
        <p:spPr>
          <a:xfrm flipH="1">
            <a:off x="2810498" y="2625355"/>
            <a:ext cx="537366" cy="537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a:p>
        </p:txBody>
      </p:sp>
      <p:sp>
        <p:nvSpPr>
          <p:cNvPr id="39" name="Rounded Rectangle 27"/>
          <p:cNvSpPr/>
          <p:nvPr/>
        </p:nvSpPr>
        <p:spPr>
          <a:xfrm flipH="1">
            <a:off x="2951341" y="2780896"/>
            <a:ext cx="255679" cy="1963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a:effectLst>
            <a:outerShdw blurRad="800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a:p>
        </p:txBody>
      </p:sp>
      <p:sp>
        <p:nvSpPr>
          <p:cNvPr id="42" name="Block Arc 14"/>
          <p:cNvSpPr/>
          <p:nvPr/>
        </p:nvSpPr>
        <p:spPr>
          <a:xfrm rot="16200000">
            <a:off x="4271959" y="2480657"/>
            <a:ext cx="600082" cy="60047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3" name="Isosceles Triangle 8"/>
          <p:cNvSpPr/>
          <p:nvPr/>
        </p:nvSpPr>
        <p:spPr>
          <a:xfrm rot="16200000">
            <a:off x="5453670" y="1740315"/>
            <a:ext cx="214184" cy="25536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Oval 7"/>
          <p:cNvSpPr/>
          <p:nvPr/>
        </p:nvSpPr>
        <p:spPr>
          <a:xfrm>
            <a:off x="5441886" y="3802806"/>
            <a:ext cx="246558" cy="24655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36"/>
          <p:cNvSpPr/>
          <p:nvPr/>
        </p:nvSpPr>
        <p:spPr>
          <a:xfrm>
            <a:off x="5875759" y="2790561"/>
            <a:ext cx="235618" cy="20695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TextBox 59">
            <a:extLst>
              <a:ext uri="{FF2B5EF4-FFF2-40B4-BE49-F238E27FC236}">
                <a16:creationId xmlns:a16="http://schemas.microsoft.com/office/drawing/2014/main" xmlns="" id="{C02A6F59-4958-4739-A320-A1795BA8F4BA}"/>
              </a:ext>
            </a:extLst>
          </p:cNvPr>
          <p:cNvSpPr txBox="1"/>
          <p:nvPr/>
        </p:nvSpPr>
        <p:spPr>
          <a:xfrm>
            <a:off x="111156" y="1326693"/>
            <a:ext cx="2809156" cy="2308324"/>
          </a:xfrm>
          <a:prstGeom prst="rect">
            <a:avLst/>
          </a:prstGeom>
          <a:noFill/>
        </p:spPr>
        <p:txBody>
          <a:bodyPr wrap="square" rtlCol="0" anchor="ctr">
            <a:spAutoFit/>
          </a:bodyPr>
          <a:lstStyle/>
          <a:p>
            <a:r>
              <a:rPr lang="tr-TR" b="1" dirty="0">
                <a:effectLst>
                  <a:outerShdw blurRad="38100" dist="38100" dir="2700000" algn="tl">
                    <a:srgbClr val="000000">
                      <a:alpha val="43137"/>
                    </a:srgbClr>
                  </a:outerShdw>
                </a:effectLst>
              </a:rPr>
              <a:t>e-Defterler, Başkanlık      tarafından onaylanan      beratları ile birlikte           muhafaza ve ibraz          edilmesi koşuluyla VUK  ve TTK kapsamında        geçerli kanuni defter       olarak kabul edilecektir</a:t>
            </a:r>
            <a:r>
              <a:rPr lang="tr-TR" dirty="0"/>
              <a:t>.</a:t>
            </a:r>
            <a:endParaRPr lang="en-US" altLang="ko-KR" sz="1600" dirty="0">
              <a:solidFill>
                <a:schemeClr val="tx1">
                  <a:lumMod val="75000"/>
                  <a:lumOff val="25000"/>
                </a:schemeClr>
              </a:solidFill>
              <a:cs typeface="Arial" pitchFamily="34" charset="0"/>
            </a:endParaRPr>
          </a:p>
        </p:txBody>
      </p:sp>
      <p:sp>
        <p:nvSpPr>
          <p:cNvPr id="48" name="TextBox 59">
            <a:extLst>
              <a:ext uri="{FF2B5EF4-FFF2-40B4-BE49-F238E27FC236}">
                <a16:creationId xmlns:a16="http://schemas.microsoft.com/office/drawing/2014/main" xmlns="" id="{6BF70632-9903-4D40-B698-E3DD36357C78}"/>
              </a:ext>
            </a:extLst>
          </p:cNvPr>
          <p:cNvSpPr txBox="1"/>
          <p:nvPr/>
        </p:nvSpPr>
        <p:spPr>
          <a:xfrm>
            <a:off x="6251297" y="1237506"/>
            <a:ext cx="2809156" cy="3416320"/>
          </a:xfrm>
          <a:prstGeom prst="rect">
            <a:avLst/>
          </a:prstGeom>
          <a:noFill/>
        </p:spPr>
        <p:txBody>
          <a:bodyPr wrap="square" rtlCol="0" anchor="ctr">
            <a:spAutoFit/>
          </a:bodyPr>
          <a:lstStyle/>
          <a:p>
            <a:r>
              <a:rPr lang="tr-TR" b="1" dirty="0">
                <a:effectLst>
                  <a:outerShdw blurRad="38100" dist="38100" dir="2700000" algn="tl">
                    <a:srgbClr val="000000">
                      <a:alpha val="43137"/>
                    </a:srgbClr>
                  </a:outerShdw>
                </a:effectLst>
              </a:rPr>
              <a:t>Başkanlık tarafından    gerçekleştirilen berat   onay işlemi, ilgili           defterlerde yer alan         kayıtların içerik ve        gerçeğe uygunluk          denetimi anlamına         gelmemekte ve              herhangi bir vergi           incelemesini veya diğer incelemeleri ifade           etmemektedir.</a:t>
            </a:r>
            <a:endParaRPr lang="en-US" altLang="ko-KR" sz="1600" b="1"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95115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a:extLst>
              <a:ext uri="{FF2B5EF4-FFF2-40B4-BE49-F238E27FC236}">
                <a16:creationId xmlns:a16="http://schemas.microsoft.com/office/drawing/2014/main" xmlns="" id="{CD29C6CA-C84C-4781-A5DE-AE3A0CBB62C7}"/>
              </a:ext>
            </a:extLst>
          </p:cNvPr>
          <p:cNvGraphicFramePr>
            <a:graphicFrameLocks noGrp="1"/>
          </p:cNvGraphicFramePr>
          <p:nvPr>
            <p:extLst>
              <p:ext uri="{D42A27DB-BD31-4B8C-83A1-F6EECF244321}">
                <p14:modId xmlns:p14="http://schemas.microsoft.com/office/powerpoint/2010/main" val="937455216"/>
              </p:ext>
            </p:extLst>
          </p:nvPr>
        </p:nvGraphicFramePr>
        <p:xfrm>
          <a:off x="121445" y="701115"/>
          <a:ext cx="8990947" cy="4348815"/>
        </p:xfrm>
        <a:graphic>
          <a:graphicData uri="http://schemas.openxmlformats.org/drawingml/2006/table">
            <a:tbl>
              <a:tblPr/>
              <a:tblGrid>
                <a:gridCol w="2136465">
                  <a:extLst>
                    <a:ext uri="{9D8B030D-6E8A-4147-A177-3AD203B41FA5}">
                      <a16:colId xmlns:a16="http://schemas.microsoft.com/office/drawing/2014/main" xmlns="" val="4212716334"/>
                    </a:ext>
                  </a:extLst>
                </a:gridCol>
                <a:gridCol w="2645952">
                  <a:extLst>
                    <a:ext uri="{9D8B030D-6E8A-4147-A177-3AD203B41FA5}">
                      <a16:colId xmlns:a16="http://schemas.microsoft.com/office/drawing/2014/main" xmlns="" val="951221744"/>
                    </a:ext>
                  </a:extLst>
                </a:gridCol>
                <a:gridCol w="1934813">
                  <a:extLst>
                    <a:ext uri="{9D8B030D-6E8A-4147-A177-3AD203B41FA5}">
                      <a16:colId xmlns:a16="http://schemas.microsoft.com/office/drawing/2014/main" xmlns="" val="314063786"/>
                    </a:ext>
                  </a:extLst>
                </a:gridCol>
                <a:gridCol w="2273717">
                  <a:extLst>
                    <a:ext uri="{9D8B030D-6E8A-4147-A177-3AD203B41FA5}">
                      <a16:colId xmlns:a16="http://schemas.microsoft.com/office/drawing/2014/main" xmlns="" val="3393280478"/>
                    </a:ext>
                  </a:extLst>
                </a:gridCol>
              </a:tblGrid>
              <a:tr h="675958">
                <a:tc>
                  <a:txBody>
                    <a:bodyPr/>
                    <a:lstStyle/>
                    <a:p>
                      <a:pPr fontAlgn="base"/>
                      <a:r>
                        <a:rPr lang="tr-TR" sz="1400" b="1" dirty="0">
                          <a:effectLst>
                            <a:outerShdw blurRad="38100" dist="38100" dir="2700000" algn="tl">
                              <a:srgbClr val="000000">
                                <a:alpha val="43137"/>
                              </a:srgbClr>
                            </a:outerShdw>
                          </a:effectLst>
                        </a:rPr>
                        <a:t>Dönem</a:t>
                      </a:r>
                    </a:p>
                  </a:txBody>
                  <a:tcPr marL="17939" marR="17939" marT="17939" marB="17939">
                    <a:lnL w="6350" cap="flat" cmpd="sng" algn="ctr">
                      <a:solidFill>
                        <a:srgbClr val="D87561"/>
                      </a:solidFill>
                      <a:prstDash val="solid"/>
                      <a:round/>
                      <a:headEnd type="none" w="med" len="med"/>
                      <a:tailEnd type="none" w="med" len="med"/>
                    </a:lnL>
                    <a:lnR w="6350" cap="flat" cmpd="sng" algn="ctr">
                      <a:solidFill>
                        <a:srgbClr val="507961"/>
                      </a:solidFill>
                      <a:prstDash val="solid"/>
                      <a:round/>
                      <a:headEnd type="none" w="med" len="med"/>
                      <a:tailEnd type="none" w="med" len="med"/>
                    </a:lnR>
                    <a:lnT w="6350" cap="flat" cmpd="sng" algn="ctr">
                      <a:solidFill>
                        <a:srgbClr val="407761"/>
                      </a:solidFill>
                      <a:prstDash val="solid"/>
                      <a:round/>
                      <a:headEnd type="none" w="med" len="med"/>
                      <a:tailEnd type="none" w="med" len="med"/>
                    </a:lnT>
                    <a:lnB w="6350" cap="flat" cmpd="sng" algn="ctr">
                      <a:solidFill>
                        <a:srgbClr val="E0FE60"/>
                      </a:solidFill>
                      <a:prstDash val="solid"/>
                      <a:round/>
                      <a:headEnd type="none" w="med" len="med"/>
                      <a:tailEnd type="none" w="med" len="med"/>
                    </a:lnB>
                  </a:tcPr>
                </a:tc>
                <a:tc>
                  <a:txBody>
                    <a:bodyPr/>
                    <a:lstStyle/>
                    <a:p>
                      <a:pPr fontAlgn="base"/>
                      <a:r>
                        <a:rPr lang="tr-TR" sz="1400" b="1" dirty="0">
                          <a:effectLst/>
                        </a:rPr>
                        <a:t>Aylık Yükleme Tercihlerinde   Bulunulması Halinde</a:t>
                      </a:r>
                      <a:endParaRPr lang="tr-TR" sz="1400" dirty="0">
                        <a:effectLst/>
                      </a:endParaRPr>
                    </a:p>
                  </a:txBody>
                  <a:tcPr marL="17939" marR="17939" marT="17939" marB="17939">
                    <a:lnL w="6350" cap="flat" cmpd="sng" algn="ctr">
                      <a:solidFill>
                        <a:srgbClr val="507961"/>
                      </a:solidFill>
                      <a:prstDash val="solid"/>
                      <a:round/>
                      <a:headEnd type="none" w="med" len="med"/>
                      <a:tailEnd type="none" w="med" len="med"/>
                    </a:lnL>
                    <a:lnR w="6350" cap="flat" cmpd="sng" algn="ctr">
                      <a:solidFill>
                        <a:srgbClr val="407461"/>
                      </a:solidFill>
                      <a:prstDash val="solid"/>
                      <a:round/>
                      <a:headEnd type="none" w="med" len="med"/>
                      <a:tailEnd type="none" w="med" len="med"/>
                    </a:lnR>
                    <a:lnT w="6350" cap="flat" cmpd="sng" algn="ctr">
                      <a:solidFill>
                        <a:srgbClr val="087961"/>
                      </a:solidFill>
                      <a:prstDash val="solid"/>
                      <a:round/>
                      <a:headEnd type="none" w="med" len="med"/>
                      <a:tailEnd type="none" w="med" len="med"/>
                    </a:lnT>
                    <a:lnB w="6350" cap="flat" cmpd="sng" algn="ctr">
                      <a:solidFill>
                        <a:srgbClr val="A0FF60"/>
                      </a:solidFill>
                      <a:prstDash val="solid"/>
                      <a:round/>
                      <a:headEnd type="none" w="med" len="med"/>
                      <a:tailEnd type="none" w="med" len="med"/>
                    </a:lnB>
                  </a:tcPr>
                </a:tc>
                <a:tc gridSpan="2">
                  <a:txBody>
                    <a:bodyPr/>
                    <a:lstStyle/>
                    <a:p>
                      <a:pPr algn="l" fontAlgn="base"/>
                      <a:r>
                        <a:rPr lang="tr-TR" sz="1400" b="1" dirty="0">
                          <a:effectLst/>
                        </a:rPr>
                        <a:t>Geçici Vergi Dönemleri Bazında Yükleme             Tercihlerinde Bulunulması Halinde</a:t>
                      </a:r>
                      <a:endParaRPr lang="tr-TR" sz="1400" dirty="0">
                        <a:effectLst/>
                      </a:endParaRPr>
                    </a:p>
                  </a:txBody>
                  <a:tcPr marL="17939" marR="17939" marT="17939" marB="17939">
                    <a:lnL w="6350" cap="flat" cmpd="sng" algn="ctr">
                      <a:solidFill>
                        <a:srgbClr val="407461"/>
                      </a:solidFill>
                      <a:prstDash val="solid"/>
                      <a:round/>
                      <a:headEnd type="none" w="med" len="med"/>
                      <a:tailEnd type="none" w="med" len="med"/>
                    </a:lnL>
                    <a:lnR>
                      <a:noFill/>
                    </a:lnR>
                    <a:lnT w="6350" cap="flat" cmpd="sng" algn="ctr">
                      <a:solidFill>
                        <a:srgbClr val="D07461"/>
                      </a:solidFill>
                      <a:prstDash val="solid"/>
                      <a:round/>
                      <a:headEnd type="none" w="med" len="med"/>
                      <a:tailEnd type="none" w="med" len="med"/>
                    </a:lnT>
                    <a:lnB w="6350" cap="flat" cmpd="sng" algn="ctr">
                      <a:solidFill>
                        <a:srgbClr val="98046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2769451324"/>
                  </a:ext>
                </a:extLst>
              </a:tr>
              <a:tr h="253049">
                <a:tc>
                  <a:txBody>
                    <a:bodyPr/>
                    <a:lstStyle/>
                    <a:p>
                      <a:pPr fontAlgn="base"/>
                      <a:r>
                        <a:rPr lang="tr-TR" sz="1400" b="1" dirty="0">
                          <a:effectLst>
                            <a:outerShdw blurRad="38100" dist="38100" dir="2700000" algn="tl">
                              <a:srgbClr val="000000">
                                <a:alpha val="43137"/>
                              </a:srgbClr>
                            </a:outerShdw>
                          </a:effectLst>
                        </a:rPr>
                        <a:t>Ocak</a:t>
                      </a:r>
                    </a:p>
                  </a:txBody>
                  <a:tcPr marL="17939" marR="17939" marT="17939" marB="17939">
                    <a:lnL w="6350" cap="flat" cmpd="sng" algn="ctr">
                      <a:solidFill>
                        <a:srgbClr val="A0FF60"/>
                      </a:solidFill>
                      <a:prstDash val="solid"/>
                      <a:round/>
                      <a:headEnd type="none" w="med" len="med"/>
                      <a:tailEnd type="none" w="med" len="med"/>
                    </a:lnL>
                    <a:lnR w="6350" cap="flat" cmpd="sng" algn="ctr">
                      <a:solidFill>
                        <a:srgbClr val="E00461"/>
                      </a:solidFill>
                      <a:prstDash val="solid"/>
                      <a:round/>
                      <a:headEnd type="none" w="med" len="med"/>
                      <a:tailEnd type="none" w="med" len="med"/>
                    </a:lnR>
                    <a:lnT w="6350" cap="flat" cmpd="sng" algn="ctr">
                      <a:solidFill>
                        <a:srgbClr val="E0FE60"/>
                      </a:solidFill>
                      <a:prstDash val="solid"/>
                      <a:round/>
                      <a:headEnd type="none" w="med" len="med"/>
                      <a:tailEnd type="none" w="med" len="med"/>
                    </a:lnT>
                    <a:lnB w="6350" cap="flat" cmpd="sng" algn="ctr">
                      <a:solidFill>
                        <a:srgbClr val="E81461"/>
                      </a:solidFill>
                      <a:prstDash val="solid"/>
                      <a:round/>
                      <a:headEnd type="none" w="med" len="med"/>
                      <a:tailEnd type="none" w="med" len="med"/>
                    </a:lnB>
                  </a:tcPr>
                </a:tc>
                <a:tc>
                  <a:txBody>
                    <a:bodyPr/>
                    <a:lstStyle/>
                    <a:p>
                      <a:pPr fontAlgn="base"/>
                      <a:r>
                        <a:rPr lang="tr-TR" sz="1400" b="1" dirty="0">
                          <a:effectLst/>
                        </a:rPr>
                        <a:t>Nisan Ayı Sonunda</a:t>
                      </a:r>
                    </a:p>
                  </a:txBody>
                  <a:tcPr marL="17939" marR="17939" marT="17939" marB="17939">
                    <a:lnL w="6350" cap="flat" cmpd="sng" algn="ctr">
                      <a:solidFill>
                        <a:srgbClr val="E00461"/>
                      </a:solidFill>
                      <a:prstDash val="solid"/>
                      <a:round/>
                      <a:headEnd type="none" w="med" len="med"/>
                      <a:tailEnd type="none" w="med" len="med"/>
                    </a:lnL>
                    <a:lnR w="6350" cap="flat" cmpd="sng" algn="ctr">
                      <a:solidFill>
                        <a:srgbClr val="500D61"/>
                      </a:solidFill>
                      <a:prstDash val="solid"/>
                      <a:round/>
                      <a:headEnd type="none" w="med" len="med"/>
                      <a:tailEnd type="none" w="med" len="med"/>
                    </a:lnR>
                    <a:lnT w="6350" cap="flat" cmpd="sng" algn="ctr">
                      <a:solidFill>
                        <a:srgbClr val="A0FF60"/>
                      </a:solidFill>
                      <a:prstDash val="solid"/>
                      <a:round/>
                      <a:headEnd type="none" w="med" len="med"/>
                      <a:tailEnd type="none" w="med" len="med"/>
                    </a:lnT>
                    <a:lnB w="6350" cap="flat" cmpd="sng" algn="ctr">
                      <a:solidFill>
                        <a:srgbClr val="10FC60"/>
                      </a:solidFill>
                      <a:prstDash val="solid"/>
                      <a:round/>
                      <a:headEnd type="none" w="med" len="med"/>
                      <a:tailEnd type="none" w="med" len="med"/>
                    </a:lnB>
                  </a:tcPr>
                </a:tc>
                <a:tc rowSpan="3">
                  <a:txBody>
                    <a:bodyPr/>
                    <a:lstStyle/>
                    <a:p>
                      <a:pPr fontAlgn="base"/>
                      <a:r>
                        <a:rPr lang="tr-TR" sz="1400" dirty="0">
                          <a:effectLst/>
                        </a:rPr>
                        <a:t>Ocak-Şubat-Mart</a:t>
                      </a:r>
                    </a:p>
                  </a:txBody>
                  <a:tcPr marL="17939" marR="17939" marT="17939" marB="17939">
                    <a:lnL w="6350" cap="flat" cmpd="sng" algn="ctr">
                      <a:solidFill>
                        <a:srgbClr val="500D61"/>
                      </a:solidFill>
                      <a:prstDash val="solid"/>
                      <a:round/>
                      <a:headEnd type="none" w="med" len="med"/>
                      <a:tailEnd type="none" w="med" len="med"/>
                    </a:lnL>
                    <a:lnR w="6350" cap="flat" cmpd="sng" algn="ctr">
                      <a:solidFill>
                        <a:srgbClr val="40FC60"/>
                      </a:solidFill>
                      <a:prstDash val="solid"/>
                      <a:round/>
                      <a:headEnd type="none" w="med" len="med"/>
                      <a:tailEnd type="none" w="med" len="med"/>
                    </a:lnR>
                    <a:lnT w="6350" cap="flat" cmpd="sng" algn="ctr">
                      <a:solidFill>
                        <a:srgbClr val="980461"/>
                      </a:solidFill>
                      <a:prstDash val="solid"/>
                      <a:round/>
                      <a:headEnd type="none" w="med" len="med"/>
                      <a:tailEnd type="none" w="med" len="med"/>
                    </a:lnT>
                    <a:lnB w="6350" cap="flat" cmpd="sng" algn="ctr">
                      <a:solidFill>
                        <a:srgbClr val="E02561"/>
                      </a:solidFill>
                      <a:prstDash val="solid"/>
                      <a:round/>
                      <a:headEnd type="none" w="med" len="med"/>
                      <a:tailEnd type="none" w="med" len="med"/>
                    </a:lnB>
                  </a:tcPr>
                </a:tc>
                <a:tc rowSpan="3">
                  <a:txBody>
                    <a:bodyPr/>
                    <a:lstStyle/>
                    <a:p>
                      <a:pPr algn="l" fontAlgn="base"/>
                      <a:r>
                        <a:rPr lang="tr-TR" sz="1400">
                          <a:effectLst/>
                        </a:rPr>
                        <a:t>Mayıs ayı sonunda</a:t>
                      </a:r>
                    </a:p>
                  </a:txBody>
                  <a:tcPr marL="17939" marR="17939" marT="17939" marB="17939">
                    <a:lnL w="6350" cap="flat" cmpd="sng" algn="ctr">
                      <a:solidFill>
                        <a:srgbClr val="40FC60"/>
                      </a:solidFill>
                      <a:prstDash val="solid"/>
                      <a:round/>
                      <a:headEnd type="none" w="med" len="med"/>
                      <a:tailEnd type="none" w="med" len="med"/>
                    </a:lnL>
                    <a:lnR>
                      <a:noFill/>
                    </a:lnR>
                    <a:lnT w="6350" cap="flat" cmpd="sng" algn="ctr">
                      <a:solidFill>
                        <a:srgbClr val="10FC60"/>
                      </a:solidFill>
                      <a:prstDash val="solid"/>
                      <a:round/>
                      <a:headEnd type="none" w="med" len="med"/>
                      <a:tailEnd type="none" w="med" len="med"/>
                    </a:lnT>
                    <a:lnB w="6350" cap="flat" cmpd="sng" algn="ctr">
                      <a:solidFill>
                        <a:srgbClr val="10FC60"/>
                      </a:solidFill>
                      <a:prstDash val="solid"/>
                      <a:round/>
                      <a:headEnd type="none" w="med" len="med"/>
                      <a:tailEnd type="none" w="med" len="med"/>
                    </a:lnB>
                  </a:tcPr>
                </a:tc>
                <a:extLst>
                  <a:ext uri="{0D108BD9-81ED-4DB2-BD59-A6C34878D82A}">
                    <a16:rowId xmlns:a16="http://schemas.microsoft.com/office/drawing/2014/main" xmlns="" val="794575307"/>
                  </a:ext>
                </a:extLst>
              </a:tr>
              <a:tr h="253049">
                <a:tc>
                  <a:txBody>
                    <a:bodyPr/>
                    <a:lstStyle/>
                    <a:p>
                      <a:pPr fontAlgn="base"/>
                      <a:r>
                        <a:rPr lang="tr-TR" sz="1400" b="1" dirty="0">
                          <a:effectLst>
                            <a:outerShdw blurRad="38100" dist="38100" dir="2700000" algn="tl">
                              <a:srgbClr val="000000">
                                <a:alpha val="43137"/>
                              </a:srgbClr>
                            </a:outerShdw>
                          </a:effectLst>
                        </a:rPr>
                        <a:t>Şubat</a:t>
                      </a:r>
                    </a:p>
                  </a:txBody>
                  <a:tcPr marL="17939" marR="17939" marT="17939" marB="17939">
                    <a:lnL w="6350" cap="flat" cmpd="sng" algn="ctr">
                      <a:solidFill>
                        <a:srgbClr val="9012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E81461"/>
                      </a:solidFill>
                      <a:prstDash val="solid"/>
                      <a:round/>
                      <a:headEnd type="none" w="med" len="med"/>
                      <a:tailEnd type="none" w="med" len="med"/>
                    </a:lnT>
                    <a:lnB w="6350" cap="flat" cmpd="sng" algn="ctr">
                      <a:solidFill>
                        <a:srgbClr val="B81A61"/>
                      </a:solidFill>
                      <a:prstDash val="solid"/>
                      <a:round/>
                      <a:headEnd type="none" w="med" len="med"/>
                      <a:tailEnd type="none" w="med" len="med"/>
                    </a:lnB>
                  </a:tcPr>
                </a:tc>
                <a:tc>
                  <a:txBody>
                    <a:bodyPr/>
                    <a:lstStyle/>
                    <a:p>
                      <a:pPr algn="l" fontAlgn="base"/>
                      <a:r>
                        <a:rPr lang="tr-TR" sz="1400" b="1" dirty="0">
                          <a:effectLst/>
                        </a:rPr>
                        <a:t>Mayıs Ayı Sonunda</a:t>
                      </a:r>
                    </a:p>
                  </a:txBody>
                  <a:tcPr marL="17939" marR="17939" marT="17939" marB="17939">
                    <a:lnL w="6350" cap="flat" cmpd="sng" algn="ctr">
                      <a:solidFill>
                        <a:srgbClr val="88FF60"/>
                      </a:solidFill>
                      <a:prstDash val="solid"/>
                      <a:round/>
                      <a:headEnd type="none" w="med" len="med"/>
                      <a:tailEnd type="none" w="med" len="med"/>
                    </a:lnL>
                    <a:lnR w="6350" cap="flat" cmpd="sng" algn="ctr">
                      <a:solidFill>
                        <a:srgbClr val="500D61"/>
                      </a:solidFill>
                      <a:prstDash val="solid"/>
                      <a:round/>
                      <a:headEnd type="none" w="med" len="med"/>
                      <a:tailEnd type="none" w="med" len="med"/>
                    </a:lnR>
                    <a:lnT w="6350" cap="flat" cmpd="sng" algn="ctr">
                      <a:solidFill>
                        <a:srgbClr val="10FC60"/>
                      </a:solidFill>
                      <a:prstDash val="solid"/>
                      <a:round/>
                      <a:headEnd type="none" w="med" len="med"/>
                      <a:tailEnd type="none" w="med" len="med"/>
                    </a:lnT>
                    <a:lnB w="6350" cap="flat" cmpd="sng" algn="ctr">
                      <a:solidFill>
                        <a:srgbClr val="40FC6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630726904"/>
                  </a:ext>
                </a:extLst>
              </a:tr>
              <a:tr h="253049">
                <a:tc>
                  <a:txBody>
                    <a:bodyPr/>
                    <a:lstStyle/>
                    <a:p>
                      <a:pPr fontAlgn="base"/>
                      <a:r>
                        <a:rPr lang="tr-TR" sz="1400" b="1" dirty="0">
                          <a:effectLst>
                            <a:outerShdw blurRad="38100" dist="38100" dir="2700000" algn="tl">
                              <a:srgbClr val="000000">
                                <a:alpha val="43137"/>
                              </a:srgbClr>
                            </a:outerShdw>
                          </a:effectLst>
                        </a:rPr>
                        <a:t>Mart</a:t>
                      </a:r>
                    </a:p>
                  </a:txBody>
                  <a:tcPr marL="17939" marR="17939" marT="17939" marB="17939">
                    <a:lnL w="6350" cap="flat" cmpd="sng" algn="ctr">
                      <a:solidFill>
                        <a:srgbClr val="A818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B81A61"/>
                      </a:solidFill>
                      <a:prstDash val="solid"/>
                      <a:round/>
                      <a:headEnd type="none" w="med" len="med"/>
                      <a:tailEnd type="none" w="med" len="med"/>
                    </a:lnT>
                    <a:lnB w="6350" cap="flat" cmpd="sng" algn="ctr">
                      <a:solidFill>
                        <a:srgbClr val="E02561"/>
                      </a:solidFill>
                      <a:prstDash val="solid"/>
                      <a:round/>
                      <a:headEnd type="none" w="med" len="med"/>
                      <a:tailEnd type="none" w="med" len="med"/>
                    </a:lnB>
                  </a:tcPr>
                </a:tc>
                <a:tc>
                  <a:txBody>
                    <a:bodyPr/>
                    <a:lstStyle/>
                    <a:p>
                      <a:pPr algn="l" fontAlgn="base"/>
                      <a:r>
                        <a:rPr lang="tr-TR" sz="1400" b="1" dirty="0">
                          <a:effectLst/>
                        </a:rPr>
                        <a:t>Haziran Ayı Sonunda</a:t>
                      </a:r>
                    </a:p>
                  </a:txBody>
                  <a:tcPr marL="17939" marR="17939" marT="17939" marB="17939">
                    <a:lnL w="6350" cap="flat" cmpd="sng" algn="ctr">
                      <a:solidFill>
                        <a:srgbClr val="88FF60"/>
                      </a:solidFill>
                      <a:prstDash val="solid"/>
                      <a:round/>
                      <a:headEnd type="none" w="med" len="med"/>
                      <a:tailEnd type="none" w="med" len="med"/>
                    </a:lnL>
                    <a:lnR w="6350" cap="flat" cmpd="sng" algn="ctr">
                      <a:solidFill>
                        <a:srgbClr val="500D61"/>
                      </a:solidFill>
                      <a:prstDash val="solid"/>
                      <a:round/>
                      <a:headEnd type="none" w="med" len="med"/>
                      <a:tailEnd type="none" w="med" len="med"/>
                    </a:lnR>
                    <a:lnT w="6350" cap="flat" cmpd="sng" algn="ctr">
                      <a:solidFill>
                        <a:srgbClr val="40FC60"/>
                      </a:solidFill>
                      <a:prstDash val="solid"/>
                      <a:round/>
                      <a:headEnd type="none" w="med" len="med"/>
                      <a:tailEnd type="none" w="med" len="med"/>
                    </a:lnT>
                    <a:lnB w="6350" cap="flat" cmpd="sng" algn="ctr">
                      <a:solidFill>
                        <a:srgbClr val="2025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3056606670"/>
                  </a:ext>
                </a:extLst>
              </a:tr>
              <a:tr h="253049">
                <a:tc>
                  <a:txBody>
                    <a:bodyPr/>
                    <a:lstStyle/>
                    <a:p>
                      <a:pPr fontAlgn="base"/>
                      <a:r>
                        <a:rPr lang="tr-TR" sz="1400" b="1" dirty="0">
                          <a:effectLst>
                            <a:outerShdw blurRad="38100" dist="38100" dir="2700000" algn="tl">
                              <a:srgbClr val="000000">
                                <a:alpha val="43137"/>
                              </a:srgbClr>
                            </a:outerShdw>
                          </a:effectLst>
                        </a:rPr>
                        <a:t>Nisan</a:t>
                      </a:r>
                    </a:p>
                  </a:txBody>
                  <a:tcPr marL="17939" marR="17939" marT="17939" marB="17939">
                    <a:lnL w="6350" cap="flat" cmpd="sng" algn="ctr">
                      <a:solidFill>
                        <a:srgbClr val="902761"/>
                      </a:solidFill>
                      <a:prstDash val="solid"/>
                      <a:round/>
                      <a:headEnd type="none" w="med" len="med"/>
                      <a:tailEnd type="none" w="med" len="med"/>
                    </a:lnL>
                    <a:lnR w="6350" cap="flat" cmpd="sng" algn="ctr">
                      <a:solidFill>
                        <a:srgbClr val="782D61"/>
                      </a:solidFill>
                      <a:prstDash val="solid"/>
                      <a:round/>
                      <a:headEnd type="none" w="med" len="med"/>
                      <a:tailEnd type="none" w="med" len="med"/>
                    </a:lnR>
                    <a:lnT w="6350" cap="flat" cmpd="sng" algn="ctr">
                      <a:solidFill>
                        <a:srgbClr val="E02561"/>
                      </a:solidFill>
                      <a:prstDash val="solid"/>
                      <a:round/>
                      <a:headEnd type="none" w="med" len="med"/>
                      <a:tailEnd type="none" w="med" len="med"/>
                    </a:lnT>
                    <a:lnB w="6350" cap="flat" cmpd="sng" algn="ctr">
                      <a:solidFill>
                        <a:srgbClr val="583B61"/>
                      </a:solidFill>
                      <a:prstDash val="solid"/>
                      <a:round/>
                      <a:headEnd type="none" w="med" len="med"/>
                      <a:tailEnd type="none" w="med" len="med"/>
                    </a:lnB>
                  </a:tcPr>
                </a:tc>
                <a:tc>
                  <a:txBody>
                    <a:bodyPr/>
                    <a:lstStyle/>
                    <a:p>
                      <a:pPr fontAlgn="base"/>
                      <a:r>
                        <a:rPr lang="tr-TR" sz="1400" b="1" dirty="0">
                          <a:effectLst/>
                        </a:rPr>
                        <a:t>Temmuz Ayı Sonunda</a:t>
                      </a:r>
                    </a:p>
                  </a:txBody>
                  <a:tcPr marL="17939" marR="17939" marT="17939" marB="17939">
                    <a:lnL w="6350" cap="flat" cmpd="sng" algn="ctr">
                      <a:solidFill>
                        <a:srgbClr val="782D61"/>
                      </a:solidFill>
                      <a:prstDash val="solid"/>
                      <a:round/>
                      <a:headEnd type="none" w="med" len="med"/>
                      <a:tailEnd type="none" w="med" len="med"/>
                    </a:lnL>
                    <a:lnR w="6350" cap="flat" cmpd="sng" algn="ctr">
                      <a:solidFill>
                        <a:srgbClr val="983461"/>
                      </a:solidFill>
                      <a:prstDash val="solid"/>
                      <a:round/>
                      <a:headEnd type="none" w="med" len="med"/>
                      <a:tailEnd type="none" w="med" len="med"/>
                    </a:lnR>
                    <a:lnT w="6350" cap="flat" cmpd="sng" algn="ctr">
                      <a:solidFill>
                        <a:srgbClr val="202561"/>
                      </a:solidFill>
                      <a:prstDash val="solid"/>
                      <a:round/>
                      <a:headEnd type="none" w="med" len="med"/>
                      <a:tailEnd type="none" w="med" len="med"/>
                    </a:lnT>
                    <a:lnB w="6350" cap="flat" cmpd="sng" algn="ctr">
                      <a:solidFill>
                        <a:srgbClr val="10FC60"/>
                      </a:solidFill>
                      <a:prstDash val="solid"/>
                      <a:round/>
                      <a:headEnd type="none" w="med" len="med"/>
                      <a:tailEnd type="none" w="med" len="med"/>
                    </a:lnB>
                  </a:tcPr>
                </a:tc>
                <a:tc rowSpan="3">
                  <a:txBody>
                    <a:bodyPr/>
                    <a:lstStyle/>
                    <a:p>
                      <a:pPr fontAlgn="base"/>
                      <a:r>
                        <a:rPr lang="tr-TR" sz="1400" dirty="0">
                          <a:effectLst/>
                        </a:rPr>
                        <a:t>Nisan-Mayıs-Haziran</a:t>
                      </a:r>
                    </a:p>
                  </a:txBody>
                  <a:tcPr marL="17939" marR="17939" marT="17939" marB="17939">
                    <a:lnL w="6350" cap="flat" cmpd="sng" algn="ctr">
                      <a:solidFill>
                        <a:srgbClr val="9834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E02561"/>
                      </a:solidFill>
                      <a:prstDash val="solid"/>
                      <a:round/>
                      <a:headEnd type="none" w="med" len="med"/>
                      <a:tailEnd type="none" w="med" len="med"/>
                    </a:lnT>
                    <a:lnB w="6350" cap="flat" cmpd="sng" algn="ctr">
                      <a:solidFill>
                        <a:srgbClr val="B07361"/>
                      </a:solidFill>
                      <a:prstDash val="solid"/>
                      <a:round/>
                      <a:headEnd type="none" w="med" len="med"/>
                      <a:tailEnd type="none" w="med" len="med"/>
                    </a:lnB>
                  </a:tcPr>
                </a:tc>
                <a:tc rowSpan="3">
                  <a:txBody>
                    <a:bodyPr/>
                    <a:lstStyle/>
                    <a:p>
                      <a:pPr algn="l" fontAlgn="base"/>
                      <a:r>
                        <a:rPr lang="tr-TR" sz="1400">
                          <a:effectLst/>
                        </a:rPr>
                        <a:t>Ağustos ayı sonunda</a:t>
                      </a:r>
                    </a:p>
                  </a:txBody>
                  <a:tcPr marL="17939" marR="17939" marT="17939" marB="17939">
                    <a:lnL w="6350" cap="flat" cmpd="sng" algn="ctr">
                      <a:solidFill>
                        <a:srgbClr val="88FF60"/>
                      </a:solidFill>
                      <a:prstDash val="solid"/>
                      <a:round/>
                      <a:headEnd type="none" w="med" len="med"/>
                      <a:tailEnd type="none" w="med" len="med"/>
                    </a:lnL>
                    <a:lnR>
                      <a:noFill/>
                    </a:lnR>
                    <a:lnT w="6350" cap="flat" cmpd="sng" algn="ctr">
                      <a:solidFill>
                        <a:srgbClr val="10FC60"/>
                      </a:solidFill>
                      <a:prstDash val="solid"/>
                      <a:round/>
                      <a:headEnd type="none" w="med" len="med"/>
                      <a:tailEnd type="none" w="med" len="med"/>
                    </a:lnT>
                    <a:lnB w="6350" cap="flat" cmpd="sng" algn="ctr">
                      <a:solidFill>
                        <a:srgbClr val="A81261"/>
                      </a:solidFill>
                      <a:prstDash val="solid"/>
                      <a:round/>
                      <a:headEnd type="none" w="med" len="med"/>
                      <a:tailEnd type="none" w="med" len="med"/>
                    </a:lnB>
                  </a:tcPr>
                </a:tc>
                <a:extLst>
                  <a:ext uri="{0D108BD9-81ED-4DB2-BD59-A6C34878D82A}">
                    <a16:rowId xmlns:a16="http://schemas.microsoft.com/office/drawing/2014/main" xmlns="" val="4059322344"/>
                  </a:ext>
                </a:extLst>
              </a:tr>
              <a:tr h="253049">
                <a:tc>
                  <a:txBody>
                    <a:bodyPr/>
                    <a:lstStyle/>
                    <a:p>
                      <a:pPr fontAlgn="base"/>
                      <a:r>
                        <a:rPr lang="tr-TR" sz="1400" b="1" dirty="0">
                          <a:effectLst>
                            <a:outerShdw blurRad="38100" dist="38100" dir="2700000" algn="tl">
                              <a:srgbClr val="000000">
                                <a:alpha val="43137"/>
                              </a:srgbClr>
                            </a:outerShdw>
                          </a:effectLst>
                        </a:rPr>
                        <a:t>Mayıs</a:t>
                      </a:r>
                    </a:p>
                  </a:txBody>
                  <a:tcPr marL="17939" marR="17939" marT="17939" marB="17939">
                    <a:lnL w="6350" cap="flat" cmpd="sng" algn="ctr">
                      <a:solidFill>
                        <a:srgbClr val="A03B61"/>
                      </a:solidFill>
                      <a:prstDash val="solid"/>
                      <a:round/>
                      <a:headEnd type="none" w="med" len="med"/>
                      <a:tailEnd type="none" w="med" len="med"/>
                    </a:lnL>
                    <a:lnR w="6350" cap="flat" cmpd="sng" algn="ctr">
                      <a:solidFill>
                        <a:srgbClr val="88FF60"/>
                      </a:solidFill>
                      <a:prstDash val="solid"/>
                      <a:round/>
                      <a:headEnd type="none" w="med" len="med"/>
                      <a:tailEnd type="none" w="med" len="med"/>
                    </a:lnR>
                    <a:lnT w="6350" cap="flat" cmpd="sng" algn="ctr">
                      <a:solidFill>
                        <a:srgbClr val="583B61"/>
                      </a:solidFill>
                      <a:prstDash val="solid"/>
                      <a:round/>
                      <a:headEnd type="none" w="med" len="med"/>
                      <a:tailEnd type="none" w="med" len="med"/>
                    </a:lnT>
                    <a:lnB w="6350" cap="flat" cmpd="sng" algn="ctr">
                      <a:solidFill>
                        <a:srgbClr val="F8FB60"/>
                      </a:solidFill>
                      <a:prstDash val="solid"/>
                      <a:round/>
                      <a:headEnd type="none" w="med" len="med"/>
                      <a:tailEnd type="none" w="med" len="med"/>
                    </a:lnB>
                  </a:tcPr>
                </a:tc>
                <a:tc>
                  <a:txBody>
                    <a:bodyPr/>
                    <a:lstStyle/>
                    <a:p>
                      <a:pPr algn="l" fontAlgn="base"/>
                      <a:r>
                        <a:rPr lang="tr-TR" sz="1400" b="1" dirty="0">
                          <a:effectLst/>
                        </a:rPr>
                        <a:t>Ağustos Ayı Sonunda</a:t>
                      </a:r>
                    </a:p>
                  </a:txBody>
                  <a:tcPr marL="17939" marR="17939" marT="17939" marB="17939">
                    <a:lnL w="6350" cap="flat" cmpd="sng" algn="ctr">
                      <a:solidFill>
                        <a:srgbClr val="88FF60"/>
                      </a:solidFill>
                      <a:prstDash val="solid"/>
                      <a:round/>
                      <a:headEnd type="none" w="med" len="med"/>
                      <a:tailEnd type="none" w="med" len="med"/>
                    </a:lnL>
                    <a:lnR w="6350" cap="flat" cmpd="sng" algn="ctr">
                      <a:solidFill>
                        <a:srgbClr val="983461"/>
                      </a:solidFill>
                      <a:prstDash val="solid"/>
                      <a:round/>
                      <a:headEnd type="none" w="med" len="med"/>
                      <a:tailEnd type="none" w="med" len="med"/>
                    </a:lnR>
                    <a:lnT w="6350" cap="flat" cmpd="sng" algn="ctr">
                      <a:solidFill>
                        <a:srgbClr val="10FC60"/>
                      </a:solidFill>
                      <a:prstDash val="solid"/>
                      <a:round/>
                      <a:headEnd type="none" w="med" len="med"/>
                      <a:tailEnd type="none" w="med" len="med"/>
                    </a:lnT>
                    <a:lnB w="6350" cap="flat" cmpd="sng" algn="ctr">
                      <a:solidFill>
                        <a:srgbClr val="A03B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3774902078"/>
                  </a:ext>
                </a:extLst>
              </a:tr>
              <a:tr h="253049">
                <a:tc>
                  <a:txBody>
                    <a:bodyPr/>
                    <a:lstStyle/>
                    <a:p>
                      <a:pPr fontAlgn="base"/>
                      <a:r>
                        <a:rPr lang="tr-TR" sz="1400" b="1" dirty="0">
                          <a:effectLst>
                            <a:outerShdw blurRad="38100" dist="38100" dir="2700000" algn="tl">
                              <a:srgbClr val="000000">
                                <a:alpha val="43137"/>
                              </a:srgbClr>
                            </a:outerShdw>
                          </a:effectLst>
                        </a:rPr>
                        <a:t>Haziran</a:t>
                      </a:r>
                    </a:p>
                  </a:txBody>
                  <a:tcPr marL="17939" marR="17939" marT="17939" marB="17939">
                    <a:lnL w="6350" cap="flat" cmpd="sng" algn="ctr">
                      <a:solidFill>
                        <a:srgbClr val="88FF60"/>
                      </a:solidFill>
                      <a:prstDash val="solid"/>
                      <a:round/>
                      <a:headEnd type="none" w="med" len="med"/>
                      <a:tailEnd type="none" w="med" len="med"/>
                    </a:lnL>
                    <a:lnR w="6350" cap="flat" cmpd="sng" algn="ctr">
                      <a:solidFill>
                        <a:srgbClr val="B83B61"/>
                      </a:solidFill>
                      <a:prstDash val="solid"/>
                      <a:round/>
                      <a:headEnd type="none" w="med" len="med"/>
                      <a:tailEnd type="none" w="med" len="med"/>
                    </a:lnR>
                    <a:lnT w="6350" cap="flat" cmpd="sng" algn="ctr">
                      <a:solidFill>
                        <a:srgbClr val="F8FB60"/>
                      </a:solidFill>
                      <a:prstDash val="solid"/>
                      <a:round/>
                      <a:headEnd type="none" w="med" len="med"/>
                      <a:tailEnd type="none" w="med" len="med"/>
                    </a:lnT>
                    <a:lnB w="6350" cap="flat" cmpd="sng" algn="ctr">
                      <a:solidFill>
                        <a:srgbClr val="787261"/>
                      </a:solidFill>
                      <a:prstDash val="solid"/>
                      <a:round/>
                      <a:headEnd type="none" w="med" len="med"/>
                      <a:tailEnd type="none" w="med" len="med"/>
                    </a:lnB>
                  </a:tcPr>
                </a:tc>
                <a:tc>
                  <a:txBody>
                    <a:bodyPr/>
                    <a:lstStyle/>
                    <a:p>
                      <a:pPr algn="l" fontAlgn="base"/>
                      <a:r>
                        <a:rPr lang="tr-TR" sz="1400" b="1" dirty="0">
                          <a:effectLst/>
                        </a:rPr>
                        <a:t>Eylül Ayı Sonunda</a:t>
                      </a:r>
                    </a:p>
                  </a:txBody>
                  <a:tcPr marL="17939" marR="17939" marT="17939" marB="17939">
                    <a:lnL w="6350" cap="flat" cmpd="sng" algn="ctr">
                      <a:solidFill>
                        <a:srgbClr val="B83B61"/>
                      </a:solidFill>
                      <a:prstDash val="solid"/>
                      <a:round/>
                      <a:headEnd type="none" w="med" len="med"/>
                      <a:tailEnd type="none" w="med" len="med"/>
                    </a:lnL>
                    <a:lnR w="6350" cap="flat" cmpd="sng" algn="ctr">
                      <a:solidFill>
                        <a:srgbClr val="983461"/>
                      </a:solidFill>
                      <a:prstDash val="solid"/>
                      <a:round/>
                      <a:headEnd type="none" w="med" len="med"/>
                      <a:tailEnd type="none" w="med" len="med"/>
                    </a:lnR>
                    <a:lnT w="6350" cap="flat" cmpd="sng" algn="ctr">
                      <a:solidFill>
                        <a:srgbClr val="A03B61"/>
                      </a:solidFill>
                      <a:prstDash val="solid"/>
                      <a:round/>
                      <a:headEnd type="none" w="med" len="med"/>
                      <a:tailEnd type="none" w="med" len="med"/>
                    </a:lnT>
                    <a:lnB w="6350" cap="flat" cmpd="sng" algn="ctr">
                      <a:solidFill>
                        <a:srgbClr val="8874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242315730"/>
                  </a:ext>
                </a:extLst>
              </a:tr>
              <a:tr h="253049">
                <a:tc>
                  <a:txBody>
                    <a:bodyPr/>
                    <a:lstStyle/>
                    <a:p>
                      <a:pPr fontAlgn="base"/>
                      <a:r>
                        <a:rPr lang="tr-TR" sz="1400" b="1" dirty="0">
                          <a:effectLst>
                            <a:outerShdw blurRad="38100" dist="38100" dir="2700000" algn="tl">
                              <a:srgbClr val="000000">
                                <a:alpha val="43137"/>
                              </a:srgbClr>
                            </a:outerShdw>
                          </a:effectLst>
                        </a:rPr>
                        <a:t>Temmuz</a:t>
                      </a:r>
                    </a:p>
                  </a:txBody>
                  <a:tcPr marL="17939" marR="17939" marT="17939" marB="17939">
                    <a:lnL w="6350" cap="flat" cmpd="sng" algn="ctr">
                      <a:solidFill>
                        <a:srgbClr val="B07361"/>
                      </a:solidFill>
                      <a:prstDash val="solid"/>
                      <a:round/>
                      <a:headEnd type="none" w="med" len="med"/>
                      <a:tailEnd type="none" w="med" len="med"/>
                    </a:lnL>
                    <a:lnR w="6350" cap="flat" cmpd="sng" algn="ctr">
                      <a:solidFill>
                        <a:srgbClr val="187861"/>
                      </a:solidFill>
                      <a:prstDash val="solid"/>
                      <a:round/>
                      <a:headEnd type="none" w="med" len="med"/>
                      <a:tailEnd type="none" w="med" len="med"/>
                    </a:lnR>
                    <a:lnT w="6350" cap="flat" cmpd="sng" algn="ctr">
                      <a:solidFill>
                        <a:srgbClr val="787261"/>
                      </a:solidFill>
                      <a:prstDash val="solid"/>
                      <a:round/>
                      <a:headEnd type="none" w="med" len="med"/>
                      <a:tailEnd type="none" w="med" len="med"/>
                    </a:lnT>
                    <a:lnB w="6350" cap="flat" cmpd="sng" algn="ctr">
                      <a:solidFill>
                        <a:srgbClr val="781B61"/>
                      </a:solidFill>
                      <a:prstDash val="solid"/>
                      <a:round/>
                      <a:headEnd type="none" w="med" len="med"/>
                      <a:tailEnd type="none" w="med" len="med"/>
                    </a:lnB>
                  </a:tcPr>
                </a:tc>
                <a:tc>
                  <a:txBody>
                    <a:bodyPr/>
                    <a:lstStyle/>
                    <a:p>
                      <a:pPr fontAlgn="base"/>
                      <a:r>
                        <a:rPr lang="tr-TR" sz="1400" b="1" dirty="0">
                          <a:effectLst/>
                        </a:rPr>
                        <a:t>Ekim Ayı Sonunda</a:t>
                      </a:r>
                    </a:p>
                  </a:txBody>
                  <a:tcPr marL="17939" marR="17939" marT="17939" marB="17939">
                    <a:lnL w="6350" cap="flat" cmpd="sng" algn="ctr">
                      <a:solidFill>
                        <a:srgbClr val="187861"/>
                      </a:solidFill>
                      <a:prstDash val="solid"/>
                      <a:round/>
                      <a:headEnd type="none" w="med" len="med"/>
                      <a:tailEnd type="none" w="med" len="med"/>
                    </a:lnL>
                    <a:lnR w="6350" cap="flat" cmpd="sng" algn="ctr">
                      <a:solidFill>
                        <a:srgbClr val="E0FB60"/>
                      </a:solidFill>
                      <a:prstDash val="solid"/>
                      <a:round/>
                      <a:headEnd type="none" w="med" len="med"/>
                      <a:tailEnd type="none" w="med" len="med"/>
                    </a:lnR>
                    <a:lnT w="6350" cap="flat" cmpd="sng" algn="ctr">
                      <a:solidFill>
                        <a:srgbClr val="887461"/>
                      </a:solidFill>
                      <a:prstDash val="solid"/>
                      <a:round/>
                      <a:headEnd type="none" w="med" len="med"/>
                      <a:tailEnd type="none" w="med" len="med"/>
                    </a:lnT>
                    <a:lnB w="6350" cap="flat" cmpd="sng" algn="ctr">
                      <a:solidFill>
                        <a:srgbClr val="381661"/>
                      </a:solidFill>
                      <a:prstDash val="solid"/>
                      <a:round/>
                      <a:headEnd type="none" w="med" len="med"/>
                      <a:tailEnd type="none" w="med" len="med"/>
                    </a:lnB>
                  </a:tcPr>
                </a:tc>
                <a:tc rowSpan="3">
                  <a:txBody>
                    <a:bodyPr/>
                    <a:lstStyle/>
                    <a:p>
                      <a:pPr fontAlgn="base"/>
                      <a:r>
                        <a:rPr lang="tr-TR" sz="1400" dirty="0">
                          <a:effectLst/>
                        </a:rPr>
                        <a:t>Temmuz-Ağustos-Eylül</a:t>
                      </a:r>
                    </a:p>
                  </a:txBody>
                  <a:tcPr marL="17939" marR="17939" marT="17939" marB="17939">
                    <a:lnL w="6350" cap="flat" cmpd="sng" algn="ctr">
                      <a:solidFill>
                        <a:srgbClr val="E0FB60"/>
                      </a:solidFill>
                      <a:prstDash val="solid"/>
                      <a:round/>
                      <a:headEnd type="none" w="med" len="med"/>
                      <a:tailEnd type="none" w="med" len="med"/>
                    </a:lnL>
                    <a:lnR w="6350" cap="flat" cmpd="sng" algn="ctr">
                      <a:solidFill>
                        <a:srgbClr val="301261"/>
                      </a:solidFill>
                      <a:prstDash val="solid"/>
                      <a:round/>
                      <a:headEnd type="none" w="med" len="med"/>
                      <a:tailEnd type="none" w="med" len="med"/>
                    </a:lnR>
                    <a:lnT w="6350" cap="flat" cmpd="sng" algn="ctr">
                      <a:solidFill>
                        <a:srgbClr val="B07361"/>
                      </a:solidFill>
                      <a:prstDash val="solid"/>
                      <a:round/>
                      <a:headEnd type="none" w="med" len="med"/>
                      <a:tailEnd type="none" w="med" len="med"/>
                    </a:lnT>
                    <a:lnB w="6350" cap="flat" cmpd="sng" algn="ctr">
                      <a:solidFill>
                        <a:srgbClr val="F85561"/>
                      </a:solidFill>
                      <a:prstDash val="solid"/>
                      <a:round/>
                      <a:headEnd type="none" w="med" len="med"/>
                      <a:tailEnd type="none" w="med" len="med"/>
                    </a:lnB>
                  </a:tcPr>
                </a:tc>
                <a:tc rowSpan="3">
                  <a:txBody>
                    <a:bodyPr/>
                    <a:lstStyle/>
                    <a:p>
                      <a:pPr algn="l" fontAlgn="base"/>
                      <a:r>
                        <a:rPr lang="tr-TR" sz="1400">
                          <a:effectLst/>
                        </a:rPr>
                        <a:t>Kasım ayı sonunda</a:t>
                      </a:r>
                    </a:p>
                  </a:txBody>
                  <a:tcPr marL="17939" marR="17939" marT="17939" marB="17939">
                    <a:lnL w="6350" cap="flat" cmpd="sng" algn="ctr">
                      <a:solidFill>
                        <a:srgbClr val="301261"/>
                      </a:solidFill>
                      <a:prstDash val="solid"/>
                      <a:round/>
                      <a:headEnd type="none" w="med" len="med"/>
                      <a:tailEnd type="none" w="med" len="med"/>
                    </a:lnL>
                    <a:lnR>
                      <a:noFill/>
                    </a:lnR>
                    <a:lnT w="6350" cap="flat" cmpd="sng" algn="ctr">
                      <a:solidFill>
                        <a:srgbClr val="A81261"/>
                      </a:solidFill>
                      <a:prstDash val="solid"/>
                      <a:round/>
                      <a:headEnd type="none" w="med" len="med"/>
                      <a:tailEnd type="none" w="med" len="med"/>
                    </a:lnT>
                    <a:lnB w="6350" cap="flat" cmpd="sng" algn="ctr">
                      <a:solidFill>
                        <a:srgbClr val="501661"/>
                      </a:solidFill>
                      <a:prstDash val="solid"/>
                      <a:round/>
                      <a:headEnd type="none" w="med" len="med"/>
                      <a:tailEnd type="none" w="med" len="med"/>
                    </a:lnB>
                  </a:tcPr>
                </a:tc>
                <a:extLst>
                  <a:ext uri="{0D108BD9-81ED-4DB2-BD59-A6C34878D82A}">
                    <a16:rowId xmlns:a16="http://schemas.microsoft.com/office/drawing/2014/main" xmlns="" val="1356459286"/>
                  </a:ext>
                </a:extLst>
              </a:tr>
              <a:tr h="253049">
                <a:tc>
                  <a:txBody>
                    <a:bodyPr/>
                    <a:lstStyle/>
                    <a:p>
                      <a:pPr fontAlgn="base"/>
                      <a:r>
                        <a:rPr lang="tr-TR" sz="1400" b="1" dirty="0">
                          <a:effectLst>
                            <a:outerShdw blurRad="38100" dist="38100" dir="2700000" algn="tl">
                              <a:srgbClr val="000000">
                                <a:alpha val="43137"/>
                              </a:srgbClr>
                            </a:outerShdw>
                          </a:effectLst>
                        </a:rPr>
                        <a:t>Ağustos</a:t>
                      </a:r>
                    </a:p>
                  </a:txBody>
                  <a:tcPr marL="17939" marR="17939" marT="17939" marB="17939">
                    <a:lnL w="6350" cap="flat" cmpd="sng" algn="ctr">
                      <a:solidFill>
                        <a:srgbClr val="A03B61"/>
                      </a:solidFill>
                      <a:prstDash val="solid"/>
                      <a:round/>
                      <a:headEnd type="none" w="med" len="med"/>
                      <a:tailEnd type="none" w="med" len="med"/>
                    </a:lnL>
                    <a:lnR w="6350" cap="flat" cmpd="sng" algn="ctr">
                      <a:solidFill>
                        <a:srgbClr val="501661"/>
                      </a:solidFill>
                      <a:prstDash val="solid"/>
                      <a:round/>
                      <a:headEnd type="none" w="med" len="med"/>
                      <a:tailEnd type="none" w="med" len="med"/>
                    </a:lnR>
                    <a:lnT w="6350" cap="flat" cmpd="sng" algn="ctr">
                      <a:solidFill>
                        <a:srgbClr val="781B61"/>
                      </a:solidFill>
                      <a:prstDash val="solid"/>
                      <a:round/>
                      <a:headEnd type="none" w="med" len="med"/>
                      <a:tailEnd type="none" w="med" len="med"/>
                    </a:lnT>
                    <a:lnB w="6350" cap="flat" cmpd="sng" algn="ctr">
                      <a:solidFill>
                        <a:srgbClr val="584461"/>
                      </a:solidFill>
                      <a:prstDash val="solid"/>
                      <a:round/>
                      <a:headEnd type="none" w="med" len="med"/>
                      <a:tailEnd type="none" w="med" len="med"/>
                    </a:lnB>
                  </a:tcPr>
                </a:tc>
                <a:tc>
                  <a:txBody>
                    <a:bodyPr/>
                    <a:lstStyle/>
                    <a:p>
                      <a:pPr algn="l" fontAlgn="base"/>
                      <a:r>
                        <a:rPr lang="tr-TR" sz="1400" b="1" dirty="0">
                          <a:effectLst/>
                        </a:rPr>
                        <a:t>Kasım Ayı Sonunda</a:t>
                      </a:r>
                    </a:p>
                  </a:txBody>
                  <a:tcPr marL="17939" marR="17939" marT="17939" marB="17939">
                    <a:lnL w="6350" cap="flat" cmpd="sng" algn="ctr">
                      <a:solidFill>
                        <a:srgbClr val="501661"/>
                      </a:solidFill>
                      <a:prstDash val="solid"/>
                      <a:round/>
                      <a:headEnd type="none" w="med" len="med"/>
                      <a:tailEnd type="none" w="med" len="med"/>
                    </a:lnL>
                    <a:lnR w="6350" cap="flat" cmpd="sng" algn="ctr">
                      <a:solidFill>
                        <a:srgbClr val="E0FB60"/>
                      </a:solidFill>
                      <a:prstDash val="solid"/>
                      <a:round/>
                      <a:headEnd type="none" w="med" len="med"/>
                      <a:tailEnd type="none" w="med" len="med"/>
                    </a:lnR>
                    <a:lnT w="6350" cap="flat" cmpd="sng" algn="ctr">
                      <a:solidFill>
                        <a:srgbClr val="381661"/>
                      </a:solidFill>
                      <a:prstDash val="solid"/>
                      <a:round/>
                      <a:headEnd type="none" w="med" len="med"/>
                      <a:tailEnd type="none" w="med" len="med"/>
                    </a:lnT>
                    <a:lnB w="6350" cap="flat" cmpd="sng" algn="ctr">
                      <a:solidFill>
                        <a:srgbClr val="5016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33003284"/>
                  </a:ext>
                </a:extLst>
              </a:tr>
              <a:tr h="253049">
                <a:tc>
                  <a:txBody>
                    <a:bodyPr/>
                    <a:lstStyle/>
                    <a:p>
                      <a:pPr fontAlgn="base"/>
                      <a:r>
                        <a:rPr lang="tr-TR" sz="1400" b="1" dirty="0">
                          <a:effectLst>
                            <a:outerShdw blurRad="38100" dist="38100" dir="2700000" algn="tl">
                              <a:srgbClr val="000000">
                                <a:alpha val="43137"/>
                              </a:srgbClr>
                            </a:outerShdw>
                          </a:effectLst>
                        </a:rPr>
                        <a:t>Eylül</a:t>
                      </a:r>
                    </a:p>
                  </a:txBody>
                  <a:tcPr marL="17939" marR="17939" marT="17939" marB="17939">
                    <a:lnL w="6350" cap="flat" cmpd="sng" algn="ctr">
                      <a:solidFill>
                        <a:srgbClr val="984361"/>
                      </a:solidFill>
                      <a:prstDash val="solid"/>
                      <a:round/>
                      <a:headEnd type="none" w="med" len="med"/>
                      <a:tailEnd type="none" w="med" len="med"/>
                    </a:lnL>
                    <a:lnR w="6350" cap="flat" cmpd="sng" algn="ctr">
                      <a:solidFill>
                        <a:srgbClr val="781B61"/>
                      </a:solidFill>
                      <a:prstDash val="solid"/>
                      <a:round/>
                      <a:headEnd type="none" w="med" len="med"/>
                      <a:tailEnd type="none" w="med" len="med"/>
                    </a:lnR>
                    <a:lnT w="6350" cap="flat" cmpd="sng" algn="ctr">
                      <a:solidFill>
                        <a:srgbClr val="584461"/>
                      </a:solidFill>
                      <a:prstDash val="solid"/>
                      <a:round/>
                      <a:headEnd type="none" w="med" len="med"/>
                      <a:tailEnd type="none" w="med" len="med"/>
                    </a:lnT>
                    <a:lnB w="6350" cap="flat" cmpd="sng" algn="ctr">
                      <a:solidFill>
                        <a:srgbClr val="E84D61"/>
                      </a:solidFill>
                      <a:prstDash val="solid"/>
                      <a:round/>
                      <a:headEnd type="none" w="med" len="med"/>
                      <a:tailEnd type="none" w="med" len="med"/>
                    </a:lnB>
                  </a:tcPr>
                </a:tc>
                <a:tc>
                  <a:txBody>
                    <a:bodyPr/>
                    <a:lstStyle/>
                    <a:p>
                      <a:pPr algn="l" fontAlgn="base"/>
                      <a:r>
                        <a:rPr lang="tr-TR" sz="1400" b="1" dirty="0">
                          <a:effectLst/>
                        </a:rPr>
                        <a:t>Aralık Ayı Sonunda</a:t>
                      </a:r>
                    </a:p>
                  </a:txBody>
                  <a:tcPr marL="17939" marR="17939" marT="17939" marB="17939">
                    <a:lnL w="6350" cap="flat" cmpd="sng" algn="ctr">
                      <a:solidFill>
                        <a:srgbClr val="781B61"/>
                      </a:solidFill>
                      <a:prstDash val="solid"/>
                      <a:round/>
                      <a:headEnd type="none" w="med" len="med"/>
                      <a:tailEnd type="none" w="med" len="med"/>
                    </a:lnL>
                    <a:lnR w="6350" cap="flat" cmpd="sng" algn="ctr">
                      <a:solidFill>
                        <a:srgbClr val="E0FB60"/>
                      </a:solidFill>
                      <a:prstDash val="solid"/>
                      <a:round/>
                      <a:headEnd type="none" w="med" len="med"/>
                      <a:tailEnd type="none" w="med" len="med"/>
                    </a:lnR>
                    <a:lnT w="6350" cap="flat" cmpd="sng" algn="ctr">
                      <a:solidFill>
                        <a:srgbClr val="501661"/>
                      </a:solidFill>
                      <a:prstDash val="solid"/>
                      <a:round/>
                      <a:headEnd type="none" w="med" len="med"/>
                      <a:tailEnd type="none" w="med" len="med"/>
                    </a:lnT>
                    <a:lnB w="6350" cap="flat" cmpd="sng" algn="ctr">
                      <a:solidFill>
                        <a:srgbClr val="704D6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803727962"/>
                  </a:ext>
                </a:extLst>
              </a:tr>
              <a:tr h="253049">
                <a:tc>
                  <a:txBody>
                    <a:bodyPr/>
                    <a:lstStyle/>
                    <a:p>
                      <a:pPr fontAlgn="base"/>
                      <a:r>
                        <a:rPr lang="tr-TR" sz="1400" b="1" dirty="0">
                          <a:effectLst>
                            <a:outerShdw blurRad="38100" dist="38100" dir="2700000" algn="tl">
                              <a:srgbClr val="000000">
                                <a:alpha val="43137"/>
                              </a:srgbClr>
                            </a:outerShdw>
                          </a:effectLst>
                        </a:rPr>
                        <a:t>Ekim</a:t>
                      </a:r>
                    </a:p>
                  </a:txBody>
                  <a:tcPr marL="17939" marR="17939" marT="17939" marB="17939">
                    <a:lnL w="6350" cap="flat" cmpd="sng" algn="ctr">
                      <a:solidFill>
                        <a:srgbClr val="104D61"/>
                      </a:solidFill>
                      <a:prstDash val="solid"/>
                      <a:round/>
                      <a:headEnd type="none" w="med" len="med"/>
                      <a:tailEnd type="none" w="med" len="med"/>
                    </a:lnL>
                    <a:lnR w="6350" cap="flat" cmpd="sng" algn="ctr">
                      <a:solidFill>
                        <a:srgbClr val="F85561"/>
                      </a:solidFill>
                      <a:prstDash val="solid"/>
                      <a:round/>
                      <a:headEnd type="none" w="med" len="med"/>
                      <a:tailEnd type="none" w="med" len="med"/>
                    </a:lnR>
                    <a:lnT w="6350" cap="flat" cmpd="sng" algn="ctr">
                      <a:solidFill>
                        <a:srgbClr val="E84D61"/>
                      </a:solidFill>
                      <a:prstDash val="solid"/>
                      <a:round/>
                      <a:headEnd type="none" w="med" len="med"/>
                      <a:tailEnd type="none" w="med" len="med"/>
                    </a:lnT>
                    <a:lnB w="6350" cap="flat" cmpd="sng" algn="ctr">
                      <a:solidFill>
                        <a:srgbClr val="E80E61"/>
                      </a:solidFill>
                      <a:prstDash val="solid"/>
                      <a:round/>
                      <a:headEnd type="none" w="med" len="med"/>
                      <a:tailEnd type="none" w="med" len="med"/>
                    </a:lnB>
                  </a:tcPr>
                </a:tc>
                <a:tc>
                  <a:txBody>
                    <a:bodyPr/>
                    <a:lstStyle/>
                    <a:p>
                      <a:pPr fontAlgn="base"/>
                      <a:r>
                        <a:rPr lang="tr-TR" sz="1400" b="1" dirty="0">
                          <a:effectLst/>
                        </a:rPr>
                        <a:t>Ocak Ayı Sonunda</a:t>
                      </a:r>
                    </a:p>
                  </a:txBody>
                  <a:tcPr marL="17939" marR="17939" marT="17939" marB="17939">
                    <a:lnL w="6350" cap="flat" cmpd="sng" algn="ctr">
                      <a:solidFill>
                        <a:srgbClr val="F85561"/>
                      </a:solidFill>
                      <a:prstDash val="solid"/>
                      <a:round/>
                      <a:headEnd type="none" w="med" len="med"/>
                      <a:tailEnd type="none" w="med" len="med"/>
                    </a:lnL>
                    <a:lnR w="6350" cap="flat" cmpd="sng" algn="ctr">
                      <a:solidFill>
                        <a:srgbClr val="306061"/>
                      </a:solidFill>
                      <a:prstDash val="solid"/>
                      <a:round/>
                      <a:headEnd type="none" w="med" len="med"/>
                      <a:tailEnd type="none" w="med" len="med"/>
                    </a:lnR>
                    <a:lnT w="6350" cap="flat" cmpd="sng" algn="ctr">
                      <a:solidFill>
                        <a:srgbClr val="704D61"/>
                      </a:solidFill>
                      <a:prstDash val="solid"/>
                      <a:round/>
                      <a:headEnd type="none" w="med" len="med"/>
                      <a:tailEnd type="none" w="med" len="med"/>
                    </a:lnT>
                    <a:lnB w="6350" cap="flat" cmpd="sng" algn="ctr">
                      <a:solidFill>
                        <a:srgbClr val="981661"/>
                      </a:solidFill>
                      <a:prstDash val="solid"/>
                      <a:round/>
                      <a:headEnd type="none" w="med" len="med"/>
                      <a:tailEnd type="none" w="med" len="med"/>
                    </a:lnB>
                  </a:tcPr>
                </a:tc>
                <a:tc rowSpan="3">
                  <a:txBody>
                    <a:bodyPr/>
                    <a:lstStyle/>
                    <a:p>
                      <a:pPr fontAlgn="base"/>
                      <a:r>
                        <a:rPr lang="tr-TR" sz="1400" dirty="0">
                          <a:effectLst/>
                        </a:rPr>
                        <a:t>Ekim-Kasım-Aralık</a:t>
                      </a:r>
                    </a:p>
                  </a:txBody>
                  <a:tcPr marL="17939" marR="17939" marT="17939" marB="17939">
                    <a:lnL w="6350" cap="flat" cmpd="sng" algn="ctr">
                      <a:solidFill>
                        <a:srgbClr val="306061"/>
                      </a:solidFill>
                      <a:prstDash val="solid"/>
                      <a:round/>
                      <a:headEnd type="none" w="med" len="med"/>
                      <a:tailEnd type="none" w="med" len="med"/>
                    </a:lnL>
                    <a:lnR w="6350" cap="flat" cmpd="sng" algn="ctr">
                      <a:solidFill>
                        <a:srgbClr val="781B61"/>
                      </a:solidFill>
                      <a:prstDash val="solid"/>
                      <a:round/>
                      <a:headEnd type="none" w="med" len="med"/>
                      <a:tailEnd type="none" w="med" len="med"/>
                    </a:lnR>
                    <a:lnT w="6350" cap="flat" cmpd="sng" algn="ctr">
                      <a:solidFill>
                        <a:srgbClr val="F85561"/>
                      </a:solidFill>
                      <a:prstDash val="solid"/>
                      <a:round/>
                      <a:headEnd type="none" w="med" len="med"/>
                      <a:tailEnd type="none" w="med" len="med"/>
                    </a:lnT>
                    <a:lnB w="6350" cap="flat" cmpd="sng" algn="ctr">
                      <a:solidFill>
                        <a:srgbClr val="285661"/>
                      </a:solidFill>
                      <a:prstDash val="solid"/>
                      <a:round/>
                      <a:headEnd type="none" w="med" len="med"/>
                      <a:tailEnd type="none" w="med" len="med"/>
                    </a:lnB>
                  </a:tcPr>
                </a:tc>
                <a:tc rowSpan="3">
                  <a:txBody>
                    <a:bodyPr/>
                    <a:lstStyle/>
                    <a:p>
                      <a:pPr algn="l" fontAlgn="base"/>
                      <a:r>
                        <a:rPr lang="tr-TR" sz="1200" dirty="0">
                          <a:effectLst/>
                        </a:rPr>
                        <a:t>Gelir/Kurumlar beyannamelerinin verileceği ayın sonuna kadar</a:t>
                      </a:r>
                    </a:p>
                  </a:txBody>
                  <a:tcPr marL="17939" marR="17939" marT="17939" marB="17939">
                    <a:lnL w="6350" cap="flat" cmpd="sng" algn="ctr">
                      <a:solidFill>
                        <a:srgbClr val="781B61"/>
                      </a:solidFill>
                      <a:prstDash val="solid"/>
                      <a:round/>
                      <a:headEnd type="none" w="med" len="med"/>
                      <a:tailEnd type="none" w="med" len="med"/>
                    </a:lnL>
                    <a:lnR>
                      <a:noFill/>
                    </a:lnR>
                    <a:lnT w="6350" cap="flat" cmpd="sng" algn="ctr">
                      <a:solidFill>
                        <a:srgbClr val="50166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719813327"/>
                  </a:ext>
                </a:extLst>
              </a:tr>
              <a:tr h="253049">
                <a:tc>
                  <a:txBody>
                    <a:bodyPr/>
                    <a:lstStyle/>
                    <a:p>
                      <a:pPr fontAlgn="base"/>
                      <a:r>
                        <a:rPr lang="tr-TR" sz="1400" b="1" dirty="0">
                          <a:effectLst>
                            <a:outerShdw blurRad="38100" dist="38100" dir="2700000" algn="tl">
                              <a:srgbClr val="000000">
                                <a:alpha val="43137"/>
                              </a:srgbClr>
                            </a:outerShdw>
                          </a:effectLst>
                        </a:rPr>
                        <a:t>Kasım</a:t>
                      </a:r>
                    </a:p>
                  </a:txBody>
                  <a:tcPr marL="17939" marR="17939" marT="17939" marB="17939">
                    <a:lnL w="6350" cap="flat" cmpd="sng" algn="ctr">
                      <a:solidFill>
                        <a:srgbClr val="B00D61"/>
                      </a:solidFill>
                      <a:prstDash val="solid"/>
                      <a:round/>
                      <a:headEnd type="none" w="med" len="med"/>
                      <a:tailEnd type="none" w="med" len="med"/>
                    </a:lnL>
                    <a:lnR w="6350" cap="flat" cmpd="sng" algn="ctr">
                      <a:solidFill>
                        <a:srgbClr val="781B61"/>
                      </a:solidFill>
                      <a:prstDash val="solid"/>
                      <a:round/>
                      <a:headEnd type="none" w="med" len="med"/>
                      <a:tailEnd type="none" w="med" len="med"/>
                    </a:lnR>
                    <a:lnT w="6350" cap="flat" cmpd="sng" algn="ctr">
                      <a:solidFill>
                        <a:srgbClr val="E80E61"/>
                      </a:solidFill>
                      <a:prstDash val="solid"/>
                      <a:round/>
                      <a:headEnd type="none" w="med" len="med"/>
                      <a:tailEnd type="none" w="med" len="med"/>
                    </a:lnT>
                    <a:lnB w="6350" cap="flat" cmpd="sng" algn="ctr">
                      <a:solidFill>
                        <a:srgbClr val="000F61"/>
                      </a:solidFill>
                      <a:prstDash val="solid"/>
                      <a:round/>
                      <a:headEnd type="none" w="med" len="med"/>
                      <a:tailEnd type="none" w="med" len="med"/>
                    </a:lnB>
                  </a:tcPr>
                </a:tc>
                <a:tc>
                  <a:txBody>
                    <a:bodyPr/>
                    <a:lstStyle/>
                    <a:p>
                      <a:pPr algn="l" fontAlgn="base"/>
                      <a:r>
                        <a:rPr lang="tr-TR" sz="1400" b="1" dirty="0">
                          <a:effectLst/>
                        </a:rPr>
                        <a:t>Şubat Ayı Sonunda</a:t>
                      </a:r>
                    </a:p>
                  </a:txBody>
                  <a:tcPr marL="17939" marR="17939" marT="17939" marB="17939">
                    <a:lnL w="6350" cap="flat" cmpd="sng" algn="ctr">
                      <a:solidFill>
                        <a:srgbClr val="781B61"/>
                      </a:solidFill>
                      <a:prstDash val="solid"/>
                      <a:round/>
                      <a:headEnd type="none" w="med" len="med"/>
                      <a:tailEnd type="none" w="med" len="med"/>
                    </a:lnL>
                    <a:lnR w="6350" cap="flat" cmpd="sng" algn="ctr">
                      <a:solidFill>
                        <a:srgbClr val="306061"/>
                      </a:solidFill>
                      <a:prstDash val="solid"/>
                      <a:round/>
                      <a:headEnd type="none" w="med" len="med"/>
                      <a:tailEnd type="none" w="med" len="med"/>
                    </a:lnR>
                    <a:lnT w="6350" cap="flat" cmpd="sng" algn="ctr">
                      <a:solidFill>
                        <a:srgbClr val="981661"/>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2540897257"/>
                  </a:ext>
                </a:extLst>
              </a:tr>
              <a:tr h="889318">
                <a:tc>
                  <a:txBody>
                    <a:bodyPr/>
                    <a:lstStyle/>
                    <a:p>
                      <a:pPr fontAlgn="base"/>
                      <a:r>
                        <a:rPr lang="tr-TR" sz="1400" b="1" dirty="0">
                          <a:effectLst>
                            <a:outerShdw blurRad="38100" dist="38100" dir="2700000" algn="tl">
                              <a:srgbClr val="000000">
                                <a:alpha val="43137"/>
                              </a:srgbClr>
                            </a:outerShdw>
                          </a:effectLst>
                        </a:rPr>
                        <a:t>Aralık</a:t>
                      </a:r>
                    </a:p>
                  </a:txBody>
                  <a:tcPr marL="17939" marR="17939" marT="17939" marB="17939">
                    <a:lnL>
                      <a:noFill/>
                    </a:lnL>
                    <a:lnR w="6350" cap="flat" cmpd="sng" algn="ctr">
                      <a:solidFill>
                        <a:srgbClr val="808080"/>
                      </a:solidFill>
                      <a:prstDash val="solid"/>
                      <a:round/>
                      <a:headEnd type="none" w="med" len="med"/>
                      <a:tailEnd type="none" w="med" len="med"/>
                    </a:lnR>
                    <a:lnT w="6350" cap="flat" cmpd="sng" algn="ctr">
                      <a:solidFill>
                        <a:srgbClr val="000F61"/>
                      </a:solidFill>
                      <a:prstDash val="solid"/>
                      <a:round/>
                      <a:headEnd type="none" w="med" len="med"/>
                      <a:tailEnd type="none" w="med" len="med"/>
                    </a:lnT>
                    <a:lnB>
                      <a:noFill/>
                    </a:lnB>
                  </a:tcPr>
                </a:tc>
                <a:tc>
                  <a:txBody>
                    <a:bodyPr/>
                    <a:lstStyle/>
                    <a:p>
                      <a:pPr algn="l" fontAlgn="base"/>
                      <a:r>
                        <a:rPr lang="tr-TR" sz="1200" dirty="0">
                          <a:effectLst/>
                        </a:rPr>
                        <a:t>Gelir/Kurumlar vergisi beyannamelerinin verileceği ayın sonuna kadar</a:t>
                      </a:r>
                    </a:p>
                  </a:txBody>
                  <a:tcPr marL="17939" marR="17939" marT="17939" marB="17939">
                    <a:lnL w="6350" cap="flat" cmpd="sng" algn="ctr">
                      <a:solidFill>
                        <a:srgbClr val="808080"/>
                      </a:solidFill>
                      <a:prstDash val="solid"/>
                      <a:round/>
                      <a:headEnd type="none" w="med" len="med"/>
                      <a:tailEnd type="none" w="med" len="med"/>
                    </a:lnL>
                    <a:lnR w="6350" cap="flat" cmpd="sng" algn="ctr">
                      <a:solidFill>
                        <a:srgbClr val="306061"/>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641477160"/>
                  </a:ext>
                </a:extLst>
              </a:tr>
            </a:tbl>
          </a:graphicData>
        </a:graphic>
      </p:graphicFrame>
      <p:sp>
        <p:nvSpPr>
          <p:cNvPr id="9" name="Title 3">
            <a:extLst>
              <a:ext uri="{FF2B5EF4-FFF2-40B4-BE49-F238E27FC236}">
                <a16:creationId xmlns:a16="http://schemas.microsoft.com/office/drawing/2014/main" xmlns="" id="{5F7D3A54-024C-44C5-9705-D17730705A55}"/>
              </a:ext>
            </a:extLst>
          </p:cNvPr>
          <p:cNvSpPr>
            <a:spLocks noGrp="1"/>
          </p:cNvSpPr>
          <p:nvPr>
            <p:ph type="title"/>
          </p:nvPr>
        </p:nvSpPr>
        <p:spPr>
          <a:xfrm>
            <a:off x="121444" y="128471"/>
            <a:ext cx="8861683" cy="572644"/>
          </a:xfrm>
        </p:spPr>
        <p:txBody>
          <a:bodyPr>
            <a:normAutofit fontScale="90000"/>
          </a:bodyPr>
          <a:lstStyle/>
          <a:p>
            <a:r>
              <a:rPr lang="tr-TR" dirty="0">
                <a:solidFill>
                  <a:srgbClr val="FF0000"/>
                </a:solidFill>
              </a:rPr>
              <a:t>YENİ Berat Alma/Yükleme Süreleri</a:t>
            </a:r>
            <a:endParaRPr lang="en-US" dirty="0">
              <a:solidFill>
                <a:srgbClr val="FF0000"/>
              </a:solidFill>
            </a:endParaRPr>
          </a:p>
        </p:txBody>
      </p:sp>
      <p:sp>
        <p:nvSpPr>
          <p:cNvPr id="4" name="Donut 24">
            <a:extLst>
              <a:ext uri="{FF2B5EF4-FFF2-40B4-BE49-F238E27FC236}">
                <a16:creationId xmlns:a16="http://schemas.microsoft.com/office/drawing/2014/main" xmlns="" id="{BBDCF07C-5F86-4C5A-9A1C-CFB0402B23AB}"/>
              </a:ext>
            </a:extLst>
          </p:cNvPr>
          <p:cNvSpPr/>
          <p:nvPr/>
        </p:nvSpPr>
        <p:spPr>
          <a:xfrm>
            <a:off x="5451771" y="4123035"/>
            <a:ext cx="1134766" cy="89199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Tree>
    <p:extLst>
      <p:ext uri="{BB962C8B-B14F-4D97-AF65-F5344CB8AC3E}">
        <p14:creationId xmlns:p14="http://schemas.microsoft.com/office/powerpoint/2010/main" val="373711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75606"/>
            <a:ext cx="4572000" cy="3240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395536" y="195486"/>
            <a:ext cx="3672408" cy="954107"/>
          </a:xfrm>
          <a:prstGeom prst="rect">
            <a:avLst/>
          </a:prstGeom>
          <a:noFill/>
        </p:spPr>
        <p:txBody>
          <a:bodyPr wrap="square" rtlCol="0" anchor="ctr">
            <a:spAutoFit/>
          </a:bodyPr>
          <a:lstStyle/>
          <a:p>
            <a:r>
              <a:rPr lang="tr-TR" altLang="ko-KR" sz="2800" b="1" dirty="0">
                <a:solidFill>
                  <a:schemeClr val="tx1">
                    <a:lumMod val="75000"/>
                    <a:lumOff val="25000"/>
                  </a:schemeClr>
                </a:solidFill>
                <a:latin typeface="+mj-lt"/>
                <a:cs typeface="Arial" pitchFamily="34" charset="0"/>
              </a:rPr>
              <a:t>Mali Mühür Bozulursa???</a:t>
            </a:r>
            <a:endParaRPr lang="ko-KR" altLang="en-US" sz="2800" b="1" dirty="0">
              <a:solidFill>
                <a:schemeClr val="tx1">
                  <a:lumMod val="75000"/>
                  <a:lumOff val="25000"/>
                </a:schemeClr>
              </a:solidFill>
              <a:latin typeface="+mj-lt"/>
              <a:cs typeface="Arial" pitchFamily="34" charset="0"/>
            </a:endParaRPr>
          </a:p>
        </p:txBody>
      </p:sp>
      <p:pic>
        <p:nvPicPr>
          <p:cNvPr id="4" name="Resim Yer Tutucusu 3">
            <a:extLst>
              <a:ext uri="{FF2B5EF4-FFF2-40B4-BE49-F238E27FC236}">
                <a16:creationId xmlns:a16="http://schemas.microsoft.com/office/drawing/2014/main" xmlns="" id="{DE2800A6-FD61-4C2C-B50E-422205A561F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461" r="10461"/>
          <a:stretch>
            <a:fillRect/>
          </a:stretch>
        </p:blipFill>
        <p:spPr>
          <a:xfrm>
            <a:off x="5148263" y="1238250"/>
            <a:ext cx="3511550" cy="2325688"/>
          </a:xfrm>
        </p:spPr>
      </p:pic>
      <p:sp>
        <p:nvSpPr>
          <p:cNvPr id="26" name="TextBox 59">
            <a:extLst>
              <a:ext uri="{FF2B5EF4-FFF2-40B4-BE49-F238E27FC236}">
                <a16:creationId xmlns:a16="http://schemas.microsoft.com/office/drawing/2014/main" xmlns="" id="{EACDFDB3-1203-4C16-B088-3A83F1B04BB1}"/>
              </a:ext>
            </a:extLst>
          </p:cNvPr>
          <p:cNvSpPr txBox="1"/>
          <p:nvPr/>
        </p:nvSpPr>
        <p:spPr>
          <a:xfrm>
            <a:off x="30892" y="1391394"/>
            <a:ext cx="4469100" cy="3108543"/>
          </a:xfrm>
          <a:prstGeom prst="rect">
            <a:avLst/>
          </a:prstGeom>
          <a:noFill/>
        </p:spPr>
        <p:txBody>
          <a:bodyPr wrap="square" rtlCol="0" anchor="ctr">
            <a:spAutoFit/>
          </a:bodyPr>
          <a:lstStyle/>
          <a:p>
            <a:r>
              <a:rPr lang="tr-TR" sz="1200" dirty="0">
                <a:solidFill>
                  <a:schemeClr val="bg1"/>
                </a:solidFill>
              </a:rPr>
              <a:t> </a:t>
            </a:r>
            <a:r>
              <a:rPr lang="tr-TR" sz="1400" dirty="0">
                <a:solidFill>
                  <a:schemeClr val="bg1"/>
                </a:solidFill>
              </a:rPr>
              <a:t>e-Defter ve beratların imzalanmasında kullanılan       elektronik imza araçları ile mali mühürlerin</a:t>
            </a:r>
            <a:r>
              <a:rPr lang="tr-TR" sz="1400" dirty="0">
                <a:solidFill>
                  <a:srgbClr val="FF0000"/>
                </a:solidFill>
              </a:rPr>
              <a:t>,                </a:t>
            </a:r>
            <a:r>
              <a:rPr lang="tr-TR" sz="1400" dirty="0">
                <a:solidFill>
                  <a:srgbClr val="FFFF00"/>
                </a:solidFill>
              </a:rPr>
              <a:t>mükelleflerin elinde olmayan sebeplerle      </a:t>
            </a:r>
            <a:r>
              <a:rPr lang="tr-TR" sz="1400" dirty="0">
                <a:solidFill>
                  <a:schemeClr val="bg1"/>
                </a:solidFill>
              </a:rPr>
              <a:t>arızalanması, çalınması ve benzeri diğer nedenlerle   elektronik defter ve beratların yasal sürelerde               imzalama işleminin gerçekleştirilememesi halinde,     mükellefler söz konusu durumu ve yeni elektronik  imza aracının/mali mührün teminine yönelik başvuru    işlemlerinin yapıldığını tevsik eden bilgi ve belgelerle Başkanlığa başvurmak zorundadır. Yeni elektronik       imza aracının/mali mührün temin edilmesini müteakip </a:t>
            </a:r>
            <a:r>
              <a:rPr lang="tr-TR" sz="1400" dirty="0">
                <a:solidFill>
                  <a:srgbClr val="FFFF00"/>
                </a:solidFill>
              </a:rPr>
              <a:t>en geç üç iş günü içinde </a:t>
            </a:r>
            <a:r>
              <a:rPr lang="tr-TR" sz="1400" dirty="0">
                <a:solidFill>
                  <a:schemeClr val="bg1"/>
                </a:solidFill>
              </a:rPr>
              <a:t>imzalanan e-Defter ve/veya  berat dosyalarının Başkanlık sistemine yüklenmesi     gerekmektedir.</a:t>
            </a:r>
            <a:endParaRPr lang="en-US" altLang="ko-KR" sz="1100" b="1"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539446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sp>
        <p:nvSpPr>
          <p:cNvPr id="5" name="Metin kutusu 4">
            <a:extLst>
              <a:ext uri="{FF2B5EF4-FFF2-40B4-BE49-F238E27FC236}">
                <a16:creationId xmlns:a16="http://schemas.microsoft.com/office/drawing/2014/main" xmlns="" id="{DADFA94D-24E7-47F8-A101-A1FD8B48537E}"/>
              </a:ext>
            </a:extLst>
          </p:cNvPr>
          <p:cNvSpPr txBox="1"/>
          <p:nvPr/>
        </p:nvSpPr>
        <p:spPr>
          <a:xfrm>
            <a:off x="179511" y="340698"/>
            <a:ext cx="8874721" cy="3724096"/>
          </a:xfrm>
          <a:prstGeom prst="rect">
            <a:avLst/>
          </a:prstGeom>
          <a:noFill/>
        </p:spPr>
        <p:txBody>
          <a:bodyPr wrap="square" rtlCol="0">
            <a:spAutoFit/>
          </a:bodyPr>
          <a:lstStyle/>
          <a:p>
            <a:r>
              <a:rPr lang="tr-TR" dirty="0"/>
              <a:t>Elektronik defterlerin mükelleflerin kendilerine ait elektronik imza veya mali mühürle    imzalanması durumuna ilave olarak, mükellefin Tebliğde öngörülen sürede ve şekilde muvafakat etmesi şartıyla; defter kayıtlarını tutan muhasebe meslek mensubunun ya da e-Defter oluşturma hizmetinden yararlandığı e-Defter yazılım firmasının elektronik  imza ya da mali mührü ile imzalanabilmesi imkanı getirilmiştir.</a:t>
            </a:r>
          </a:p>
          <a:p>
            <a:endParaRPr lang="tr-TR" dirty="0"/>
          </a:p>
          <a:p>
            <a:r>
              <a:rPr lang="tr-TR" dirty="0"/>
              <a:t>    Muhasebe Fişlerinin, e-Defter kayıtları ile birlikte muhafaza edilmesi ve yetkili        mercileri tarafından istenildiğinde ibraz edilmesi zorunludur. Vergi Usul Kanununun    219 uncu maddesinin (b) bendinde belirtilen ve defter kaydı yerine geçecek belgelerin (bundan sonra “Muhasebe Fişi” olarak anılacaktır), e-Defter kayıtları ile birlikte          muhafaza edilmesi ve yetkili mercileri tarafından istenildiğinde ibraz edilmesi              zorunludur.</a:t>
            </a:r>
          </a:p>
          <a:p>
            <a:endParaRPr lang="tr-TR" sz="2000" dirty="0"/>
          </a:p>
        </p:txBody>
      </p:sp>
      <p:sp>
        <p:nvSpPr>
          <p:cNvPr id="6" name="Round Same Side Corner Rectangle 19">
            <a:extLst>
              <a:ext uri="{FF2B5EF4-FFF2-40B4-BE49-F238E27FC236}">
                <a16:creationId xmlns:a16="http://schemas.microsoft.com/office/drawing/2014/main" xmlns="" id="{3C20FFF5-671D-4B17-AE21-85935588A8AD}"/>
              </a:ext>
            </a:extLst>
          </p:cNvPr>
          <p:cNvSpPr/>
          <p:nvPr/>
        </p:nvSpPr>
        <p:spPr>
          <a:xfrm>
            <a:off x="8012220" y="4064794"/>
            <a:ext cx="788880" cy="950119"/>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38491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sp>
        <p:nvSpPr>
          <p:cNvPr id="2" name="Metin kutusu 1">
            <a:extLst>
              <a:ext uri="{FF2B5EF4-FFF2-40B4-BE49-F238E27FC236}">
                <a16:creationId xmlns:a16="http://schemas.microsoft.com/office/drawing/2014/main" xmlns="" id="{E41CDE56-2147-4044-8C6E-5037936BB540}"/>
              </a:ext>
            </a:extLst>
          </p:cNvPr>
          <p:cNvSpPr txBox="1"/>
          <p:nvPr/>
        </p:nvSpPr>
        <p:spPr>
          <a:xfrm>
            <a:off x="116661" y="281175"/>
            <a:ext cx="8910678" cy="3570208"/>
          </a:xfrm>
          <a:prstGeom prst="rect">
            <a:avLst/>
          </a:prstGeom>
          <a:noFill/>
        </p:spPr>
        <p:txBody>
          <a:bodyPr wrap="square" rtlCol="0">
            <a:spAutoFit/>
          </a:bodyPr>
          <a:lstStyle/>
          <a:p>
            <a:pPr fontAlgn="base"/>
            <a:r>
              <a:rPr lang="tr-TR" sz="1600" dirty="0"/>
              <a:t>   Defter dosyaları ile bunlara ilişkin berat dosyalarının ikincil kopyalarının, gizliliği ve güvenliği      sağlanacak şekilde e-Defter saklama hizmeti yönünden teknik yeterliliğe sahip ve Başkanlıktan   bu hususta izin alan özel </a:t>
            </a:r>
            <a:r>
              <a:rPr lang="tr-TR" sz="1600" dirty="0" err="1"/>
              <a:t>entegratörlerin</a:t>
            </a:r>
            <a:r>
              <a:rPr lang="tr-TR" sz="1600" dirty="0"/>
              <a:t> bilgi işlem sistemlerinde ya da Başkanlığın bilgi                işlem sistemlerinde </a:t>
            </a:r>
            <a:r>
              <a:rPr lang="tr-TR" sz="1600" b="1" dirty="0">
                <a:solidFill>
                  <a:srgbClr val="FF0000"/>
                </a:solidFill>
                <a:effectLst>
                  <a:outerShdw blurRad="38100" dist="38100" dir="2700000" algn="tl">
                    <a:srgbClr val="000000">
                      <a:alpha val="43137"/>
                    </a:srgbClr>
                  </a:outerShdw>
                </a:effectLst>
              </a:rPr>
              <a:t>1/1/2020 tarihinden itibaren asgari 10 yıl süre </a:t>
            </a:r>
            <a:r>
              <a:rPr lang="tr-TR" sz="1600" dirty="0"/>
              <a:t>ile muhafaza edilmesi            zorunluluğu getirilmiştir.</a:t>
            </a:r>
          </a:p>
          <a:p>
            <a:pPr fontAlgn="base"/>
            <a:endParaRPr lang="tr-TR" sz="1600" dirty="0"/>
          </a:p>
          <a:p>
            <a:pPr fontAlgn="base"/>
            <a:r>
              <a:rPr lang="tr-TR" sz="1600" dirty="0"/>
              <a:t>  e-Defter tutanlar, Vergi Usul Kanununda belirtilen "</a:t>
            </a:r>
            <a:r>
              <a:rPr lang="tr-TR" sz="1600" b="1" dirty="0">
                <a:solidFill>
                  <a:srgbClr val="FF0000"/>
                </a:solidFill>
                <a:effectLst>
                  <a:outerShdw blurRad="38100" dist="38100" dir="2700000" algn="tl">
                    <a:srgbClr val="000000">
                      <a:alpha val="43137"/>
                    </a:srgbClr>
                  </a:outerShdw>
                </a:effectLst>
              </a:rPr>
              <a:t>Mücbir Sebep” </a:t>
            </a:r>
            <a:r>
              <a:rPr lang="tr-TR" sz="1600" dirty="0"/>
              <a:t>halleri nedeniyle e-Defter veya beratlarına ait </a:t>
            </a:r>
            <a:r>
              <a:rPr lang="tr-TR" sz="1600" b="1" dirty="0">
                <a:solidFill>
                  <a:srgbClr val="FF0000"/>
                </a:solidFill>
                <a:effectLst>
                  <a:outerShdw blurRad="38100" dist="38100" dir="2700000" algn="tl">
                    <a:srgbClr val="000000">
                      <a:alpha val="43137"/>
                    </a:srgbClr>
                  </a:outerShdw>
                </a:effectLst>
              </a:rPr>
              <a:t>kayıtlarının bozulması, silinmesi, zarar görmesi veya işlem görememesi   </a:t>
            </a:r>
            <a:r>
              <a:rPr lang="tr-TR" sz="1600" dirty="0"/>
              <a:t>ve e-Defter ve berat dosyalarının muhafaza edildiği e-Defter saklama hizmeti veren </a:t>
            </a:r>
            <a:r>
              <a:rPr lang="tr-TR" sz="1600" b="1" dirty="0">
                <a:solidFill>
                  <a:srgbClr val="FF0000"/>
                </a:solidFill>
                <a:effectLst>
                  <a:outerShdw blurRad="38100" dist="38100" dir="2700000" algn="tl">
                    <a:srgbClr val="000000">
                      <a:alpha val="43137"/>
                    </a:srgbClr>
                  </a:outerShdw>
                </a:effectLst>
              </a:rPr>
              <a:t>özel             </a:t>
            </a:r>
            <a:r>
              <a:rPr lang="tr-TR" sz="1600" b="1" dirty="0" err="1">
                <a:solidFill>
                  <a:srgbClr val="FF0000"/>
                </a:solidFill>
                <a:effectLst>
                  <a:outerShdw blurRad="38100" dist="38100" dir="2700000" algn="tl">
                    <a:srgbClr val="000000">
                      <a:alpha val="43137"/>
                    </a:srgbClr>
                  </a:outerShdw>
                </a:effectLst>
              </a:rPr>
              <a:t>entegratör</a:t>
            </a:r>
            <a:r>
              <a:rPr lang="tr-TR" sz="1600" b="1" dirty="0">
                <a:solidFill>
                  <a:srgbClr val="FF0000"/>
                </a:solidFill>
                <a:effectLst>
                  <a:outerShdw blurRad="38100" dist="38100" dir="2700000" algn="tl">
                    <a:srgbClr val="000000">
                      <a:alpha val="43137"/>
                    </a:srgbClr>
                  </a:outerShdw>
                </a:effectLst>
              </a:rPr>
              <a:t> kuruluşlardan veya Başkanlıktan ikincil örneklerinin </a:t>
            </a:r>
            <a:r>
              <a:rPr lang="tr-TR" sz="1600" dirty="0"/>
              <a:t>temin edilemediği hallerde,  söz konusu durumların öğrenilmesinden itibaren </a:t>
            </a:r>
            <a:r>
              <a:rPr lang="tr-TR" sz="1600" b="1" dirty="0">
                <a:solidFill>
                  <a:srgbClr val="FF0000"/>
                </a:solidFill>
                <a:effectLst>
                  <a:outerShdw blurRad="38100" dist="38100" dir="2700000" algn="tl">
                    <a:srgbClr val="000000">
                      <a:alpha val="43137"/>
                    </a:srgbClr>
                  </a:outerShdw>
                </a:effectLst>
              </a:rPr>
              <a:t>tevsik edici bilgi ve belgeleri ile birlikte 15    </a:t>
            </a:r>
            <a:r>
              <a:rPr lang="tr-TR" sz="1600" dirty="0"/>
              <a:t>gün içinde ticari işletmesinin bulunduğu yetkili mahkemesine başvurarak kendisine </a:t>
            </a:r>
            <a:r>
              <a:rPr lang="tr-TR" sz="1600" b="1" dirty="0">
                <a:solidFill>
                  <a:srgbClr val="FF0000"/>
                </a:solidFill>
                <a:effectLst>
                  <a:outerShdw blurRad="38100" dist="38100" dir="2700000" algn="tl">
                    <a:srgbClr val="000000">
                      <a:alpha val="43137"/>
                    </a:srgbClr>
                  </a:outerShdw>
                </a:effectLst>
              </a:rPr>
              <a:t>bir zayi        belgesi </a:t>
            </a:r>
            <a:r>
              <a:rPr lang="tr-TR" sz="1600" dirty="0"/>
              <a:t>verilmesini istemelidir.</a:t>
            </a:r>
          </a:p>
          <a:p>
            <a:endParaRPr lang="tr-TR" dirty="0"/>
          </a:p>
        </p:txBody>
      </p:sp>
      <p:sp>
        <p:nvSpPr>
          <p:cNvPr id="5" name="Round Same Side Corner Rectangle 36">
            <a:extLst>
              <a:ext uri="{FF2B5EF4-FFF2-40B4-BE49-F238E27FC236}">
                <a16:creationId xmlns:a16="http://schemas.microsoft.com/office/drawing/2014/main" xmlns="" id="{1AAB08EA-DD28-42B7-AA4A-EC4FF473ED19}"/>
              </a:ext>
            </a:extLst>
          </p:cNvPr>
          <p:cNvSpPr/>
          <p:nvPr/>
        </p:nvSpPr>
        <p:spPr>
          <a:xfrm>
            <a:off x="7815262" y="3950494"/>
            <a:ext cx="1212077" cy="113585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74297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36888" y="1745754"/>
            <a:ext cx="3470076" cy="576063"/>
          </a:xfrm>
          <a:prstGeom prst="rect">
            <a:avLst/>
          </a:prstGeom>
        </p:spPr>
        <p:txBody>
          <a:bodyPr/>
          <a:lstStyle/>
          <a:p>
            <a:pPr marL="0" indent="0" algn="ctr">
              <a:buNone/>
            </a:pPr>
            <a:r>
              <a:rPr lang="tr-TR" altLang="ko-KR" sz="3600" b="1" dirty="0">
                <a:solidFill>
                  <a:schemeClr val="tx1">
                    <a:lumMod val="75000"/>
                    <a:lumOff val="25000"/>
                  </a:schemeClr>
                </a:solidFill>
                <a:latin typeface="+mj-lt"/>
              </a:rPr>
              <a:t>Hoş geldin</a:t>
            </a:r>
            <a:r>
              <a:rPr lang="en-US" altLang="ko-KR" sz="3600" b="1" dirty="0">
                <a:solidFill>
                  <a:schemeClr val="tx1">
                    <a:lumMod val="75000"/>
                    <a:lumOff val="25000"/>
                  </a:schemeClr>
                </a:solidFill>
                <a:latin typeface="+mj-lt"/>
              </a:rPr>
              <a:t>!!</a:t>
            </a:r>
            <a:endParaRPr lang="ko-KR" altLang="en-US" sz="3600" b="1" dirty="0">
              <a:solidFill>
                <a:schemeClr val="tx1">
                  <a:lumMod val="75000"/>
                  <a:lumOff val="25000"/>
                </a:schemeClr>
              </a:solidFill>
              <a:latin typeface="+mj-lt"/>
            </a:endParaRPr>
          </a:p>
        </p:txBody>
      </p:sp>
      <p:sp>
        <p:nvSpPr>
          <p:cNvPr id="3" name="Text Placeholder 2"/>
          <p:cNvSpPr>
            <a:spLocks noGrp="1"/>
          </p:cNvSpPr>
          <p:nvPr>
            <p:ph type="body" sz="quarter" idx="4294967295"/>
          </p:nvPr>
        </p:nvSpPr>
        <p:spPr>
          <a:xfrm>
            <a:off x="2836888" y="2321818"/>
            <a:ext cx="3470076" cy="321940"/>
          </a:xfrm>
          <a:prstGeom prst="rect">
            <a:avLst/>
          </a:prstGeom>
        </p:spPr>
        <p:txBody>
          <a:bodyPr/>
          <a:lstStyle/>
          <a:p>
            <a:pPr marL="0" lvl="0" indent="0" algn="ctr">
              <a:buNone/>
            </a:pPr>
            <a:r>
              <a:rPr lang="tr-TR" sz="1400" b="1" dirty="0"/>
              <a:t>ebelge.gib.gov.tr</a:t>
            </a:r>
            <a:endParaRPr lang="en-US" altLang="ko-KR" sz="1400" b="1" dirty="0">
              <a:solidFill>
                <a:schemeClr val="tx1">
                  <a:lumMod val="75000"/>
                  <a:lumOff val="25000"/>
                </a:schemeClr>
              </a:solidFill>
            </a:endParaRPr>
          </a:p>
        </p:txBody>
      </p:sp>
      <p:sp>
        <p:nvSpPr>
          <p:cNvPr id="4" name="TextBox 3"/>
          <p:cNvSpPr txBox="1"/>
          <p:nvPr/>
        </p:nvSpPr>
        <p:spPr>
          <a:xfrm>
            <a:off x="3059758" y="2667565"/>
            <a:ext cx="3312442" cy="830997"/>
          </a:xfrm>
          <a:prstGeom prst="rect">
            <a:avLst/>
          </a:prstGeom>
          <a:noFill/>
        </p:spPr>
        <p:txBody>
          <a:bodyPr wrap="square" rtlCol="0">
            <a:spAutoFit/>
          </a:bodyPr>
          <a:lstStyle/>
          <a:p>
            <a:pPr algn="ctr"/>
            <a:r>
              <a:rPr lang="tr-TR" sz="1200" dirty="0"/>
              <a:t>Başkanlık, ihtiyaç duyulması halinde söz        konusu bilgilere ilave bilgilerin de e-Faturada         bulunmasını mükelleflere gerekli duyuruları              ebelge.gib.gov.tr adresinde yaparak isteyebilir. </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350745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sp>
        <p:nvSpPr>
          <p:cNvPr id="2" name="Metin kutusu 1">
            <a:extLst>
              <a:ext uri="{FF2B5EF4-FFF2-40B4-BE49-F238E27FC236}">
                <a16:creationId xmlns:a16="http://schemas.microsoft.com/office/drawing/2014/main" xmlns="" id="{E41CDE56-2147-4044-8C6E-5037936BB540}"/>
              </a:ext>
            </a:extLst>
          </p:cNvPr>
          <p:cNvSpPr txBox="1"/>
          <p:nvPr/>
        </p:nvSpPr>
        <p:spPr>
          <a:xfrm>
            <a:off x="89767" y="39363"/>
            <a:ext cx="8910678" cy="4031873"/>
          </a:xfrm>
          <a:prstGeom prst="rect">
            <a:avLst/>
          </a:prstGeom>
          <a:noFill/>
        </p:spPr>
        <p:txBody>
          <a:bodyPr wrap="square" rtlCol="0">
            <a:spAutoFit/>
          </a:bodyPr>
          <a:lstStyle/>
          <a:p>
            <a:pPr fontAlgn="base"/>
            <a:r>
              <a:rPr lang="tr-TR" sz="1600" b="1" dirty="0">
                <a:solidFill>
                  <a:srgbClr val="FF0000"/>
                </a:solidFill>
                <a:effectLst>
                  <a:outerShdw blurRad="38100" dist="38100" dir="2700000" algn="tl">
                    <a:srgbClr val="000000">
                      <a:alpha val="43137"/>
                    </a:srgbClr>
                  </a:outerShdw>
                </a:effectLst>
              </a:rPr>
              <a:t>e-Defter ve berat dosyalarının ikincil kopyalarının muhafaza işleminin Başkanlıktan izin    alan özel </a:t>
            </a:r>
            <a:r>
              <a:rPr lang="tr-TR" sz="1600" b="1" dirty="0" err="1">
                <a:solidFill>
                  <a:srgbClr val="FF0000"/>
                </a:solidFill>
                <a:effectLst>
                  <a:outerShdw blurRad="38100" dist="38100" dir="2700000" algn="tl">
                    <a:srgbClr val="000000">
                      <a:alpha val="43137"/>
                    </a:srgbClr>
                  </a:outerShdw>
                </a:effectLst>
              </a:rPr>
              <a:t>entegratörlerin</a:t>
            </a:r>
            <a:r>
              <a:rPr lang="tr-TR" sz="1600" b="1" dirty="0">
                <a:solidFill>
                  <a:srgbClr val="FF0000"/>
                </a:solidFill>
                <a:effectLst>
                  <a:outerShdw blurRad="38100" dist="38100" dir="2700000" algn="tl">
                    <a:srgbClr val="000000">
                      <a:alpha val="43137"/>
                    </a:srgbClr>
                  </a:outerShdw>
                </a:effectLst>
              </a:rPr>
              <a:t> ya da Başkanlığın bilgi işlem sistemlerinde muhafaza edilmesi</a:t>
            </a:r>
            <a:r>
              <a:rPr lang="tr-TR" sz="1600" b="1">
                <a:solidFill>
                  <a:srgbClr val="FF0000"/>
                </a:solidFill>
                <a:effectLst>
                  <a:outerShdw blurRad="38100" dist="38100" dir="2700000" algn="tl">
                    <a:srgbClr val="000000">
                      <a:alpha val="43137"/>
                    </a:srgbClr>
                  </a:outerShdw>
                </a:effectLst>
              </a:rPr>
              <a:t>,  mükellefin </a:t>
            </a:r>
            <a:r>
              <a:rPr lang="tr-TR" sz="1600" b="1" dirty="0">
                <a:solidFill>
                  <a:srgbClr val="FF0000"/>
                </a:solidFill>
                <a:effectLst>
                  <a:outerShdw blurRad="38100" dist="38100" dir="2700000" algn="tl">
                    <a:srgbClr val="000000">
                      <a:alpha val="43137"/>
                    </a:srgbClr>
                  </a:outerShdw>
                </a:effectLst>
              </a:rPr>
              <a:t>asıl e-Defter ve berat dosyalarının muhafaza ve ibraz ödevlerini </a:t>
            </a:r>
            <a:r>
              <a:rPr lang="tr-TR" sz="1600" b="1">
                <a:solidFill>
                  <a:srgbClr val="FF0000"/>
                </a:solidFill>
                <a:effectLst>
                  <a:outerShdw blurRad="38100" dist="38100" dir="2700000" algn="tl">
                    <a:srgbClr val="000000">
                      <a:alpha val="43137"/>
                    </a:srgbClr>
                  </a:outerShdw>
                </a:effectLst>
              </a:rPr>
              <a:t>ortadan            kaldırmaz</a:t>
            </a:r>
            <a:r>
              <a:rPr lang="tr-TR" sz="1600" b="1" dirty="0">
                <a:solidFill>
                  <a:srgbClr val="FF0000"/>
                </a:solidFill>
                <a:effectLst>
                  <a:outerShdw blurRad="38100" dist="38100" dir="2700000" algn="tl">
                    <a:srgbClr val="000000">
                      <a:alpha val="43137"/>
                    </a:srgbClr>
                  </a:outerShdw>
                </a:effectLst>
              </a:rPr>
              <a:t>.</a:t>
            </a:r>
          </a:p>
          <a:p>
            <a:pPr fontAlgn="base"/>
            <a:endParaRPr lang="tr-TR" sz="1600" b="1" dirty="0">
              <a:solidFill>
                <a:srgbClr val="FF0000"/>
              </a:solidFill>
              <a:effectLst>
                <a:outerShdw blurRad="38100" dist="38100" dir="2700000" algn="tl">
                  <a:srgbClr val="000000">
                    <a:alpha val="43137"/>
                  </a:srgbClr>
                </a:outerShdw>
              </a:effectLst>
            </a:endParaRPr>
          </a:p>
          <a:p>
            <a:pPr fontAlgn="base"/>
            <a:r>
              <a:rPr lang="tr-TR" sz="1600" dirty="0"/>
              <a:t>Bu çerçevede e-Defter ve berat dosyalarının yetkili makamlara ibrazı </a:t>
            </a:r>
            <a:r>
              <a:rPr lang="tr-TR" sz="1600" b="1" dirty="0">
                <a:solidFill>
                  <a:srgbClr val="FF0000"/>
                </a:solidFill>
                <a:effectLst>
                  <a:outerShdw blurRad="38100" dist="38100" dir="2700000" algn="tl">
                    <a:srgbClr val="000000">
                      <a:alpha val="43137"/>
                    </a:srgbClr>
                  </a:outerShdw>
                </a:effectLst>
              </a:rPr>
              <a:t>öncelikle ilgili                   mükelleften yazılı </a:t>
            </a:r>
            <a:r>
              <a:rPr lang="tr-TR" sz="1600" dirty="0"/>
              <a:t>olarak istenecektir. İlgili mükellef tarafından e-Defter dosyaları ile beratlarının yazılı talebe rağmen yetkili makamlara ibraz edilmediğinin veya edilemediğinin tevsikini müteakip, </a:t>
            </a:r>
            <a:r>
              <a:rPr lang="tr-TR" sz="1600" b="1" dirty="0">
                <a:solidFill>
                  <a:srgbClr val="FF0000"/>
                </a:solidFill>
                <a:effectLst>
                  <a:outerShdw blurRad="38100" dist="38100" dir="2700000" algn="tl">
                    <a:srgbClr val="000000">
                      <a:alpha val="43137"/>
                    </a:srgbClr>
                  </a:outerShdw>
                </a:effectLst>
              </a:rPr>
              <a:t>saklama hizmetini veren özel </a:t>
            </a:r>
            <a:r>
              <a:rPr lang="tr-TR" sz="1600" b="1" dirty="0" err="1">
                <a:solidFill>
                  <a:srgbClr val="FF0000"/>
                </a:solidFill>
                <a:effectLst>
                  <a:outerShdw blurRad="38100" dist="38100" dir="2700000" algn="tl">
                    <a:srgbClr val="000000">
                      <a:alpha val="43137"/>
                    </a:srgbClr>
                  </a:outerShdw>
                </a:effectLst>
              </a:rPr>
              <a:t>entegratörden</a:t>
            </a:r>
            <a:r>
              <a:rPr lang="tr-TR" sz="1600" b="1" dirty="0">
                <a:solidFill>
                  <a:srgbClr val="FF0000"/>
                </a:solidFill>
                <a:effectLst>
                  <a:outerShdw blurRad="38100" dist="38100" dir="2700000" algn="tl">
                    <a:srgbClr val="000000">
                      <a:alpha val="43137"/>
                    </a:srgbClr>
                  </a:outerShdw>
                </a:effectLst>
              </a:rPr>
              <a:t> Başkanlık aracılığı ile </a:t>
            </a:r>
            <a:r>
              <a:rPr lang="tr-TR" sz="1600" dirty="0"/>
              <a:t>ya da muhafaza işleminin Başkanlık sistemlerinde yapılması halinde ise Başkanlıktan, resmi yazılı talepte bulunularak      ilgili e-Defter ve berat dosyalarının ikincil kopyalarının ibrazı istenebilecektir. </a:t>
            </a:r>
          </a:p>
          <a:p>
            <a:pPr fontAlgn="base"/>
            <a:endParaRPr lang="tr-TR" sz="1600" dirty="0"/>
          </a:p>
          <a:p>
            <a:pPr fontAlgn="base"/>
            <a:r>
              <a:rPr lang="tr-TR" sz="1600" dirty="0"/>
              <a:t>Bu suretle Başkanlık aracılığı ile </a:t>
            </a:r>
            <a:r>
              <a:rPr lang="tr-TR" sz="1600" b="1" dirty="0">
                <a:solidFill>
                  <a:srgbClr val="FF0000"/>
                </a:solidFill>
                <a:effectLst>
                  <a:outerShdw blurRad="38100" dist="38100" dir="2700000" algn="tl">
                    <a:srgbClr val="000000">
                      <a:alpha val="43137"/>
                    </a:srgbClr>
                  </a:outerShdw>
                </a:effectLst>
              </a:rPr>
              <a:t>özel </a:t>
            </a:r>
            <a:r>
              <a:rPr lang="tr-TR" sz="1600" b="1" dirty="0" err="1">
                <a:solidFill>
                  <a:srgbClr val="FF0000"/>
                </a:solidFill>
                <a:effectLst>
                  <a:outerShdw blurRad="38100" dist="38100" dir="2700000" algn="tl">
                    <a:srgbClr val="000000">
                      <a:alpha val="43137"/>
                    </a:srgbClr>
                  </a:outerShdw>
                </a:effectLst>
              </a:rPr>
              <a:t>entegratörden</a:t>
            </a:r>
            <a:r>
              <a:rPr lang="tr-TR" sz="1600" b="1" dirty="0">
                <a:solidFill>
                  <a:srgbClr val="FF0000"/>
                </a:solidFill>
                <a:effectLst>
                  <a:outerShdw blurRad="38100" dist="38100" dir="2700000" algn="tl">
                    <a:srgbClr val="000000">
                      <a:alpha val="43137"/>
                    </a:srgbClr>
                  </a:outerShdw>
                </a:effectLst>
              </a:rPr>
              <a:t> e-Defter dosyaları ve beratlarının ibrazı  talep edildiğinde, ilgili özel </a:t>
            </a:r>
            <a:r>
              <a:rPr lang="tr-TR" sz="1600" b="1" dirty="0" err="1">
                <a:solidFill>
                  <a:srgbClr val="FF0000"/>
                </a:solidFill>
                <a:effectLst>
                  <a:outerShdw blurRad="38100" dist="38100" dir="2700000" algn="tl">
                    <a:srgbClr val="000000">
                      <a:alpha val="43137"/>
                    </a:srgbClr>
                  </a:outerShdw>
                </a:effectLst>
              </a:rPr>
              <a:t>entegratör</a:t>
            </a:r>
            <a:r>
              <a:rPr lang="tr-TR" sz="1600" b="1" dirty="0">
                <a:solidFill>
                  <a:srgbClr val="FF0000"/>
                </a:solidFill>
                <a:effectLst>
                  <a:outerShdw blurRad="38100" dist="38100" dir="2700000" algn="tl">
                    <a:srgbClr val="000000">
                      <a:alpha val="43137"/>
                    </a:srgbClr>
                  </a:outerShdw>
                </a:effectLst>
              </a:rPr>
              <a:t> ivedilikle (her hal ve şartta talebin tebliğ tarihinden  itibaren 15 günlük süreyi aşmayacak şekilde) Başkanlığa talep edilen e-Defter ve berat      dosyalarını ibraz etmek mecburiyetindedir.</a:t>
            </a:r>
          </a:p>
        </p:txBody>
      </p:sp>
      <p:sp>
        <p:nvSpPr>
          <p:cNvPr id="5" name="Oval 31">
            <a:extLst>
              <a:ext uri="{FF2B5EF4-FFF2-40B4-BE49-F238E27FC236}">
                <a16:creationId xmlns:a16="http://schemas.microsoft.com/office/drawing/2014/main" xmlns="" id="{90757C63-A9FF-4A5C-8EF0-984604EF599D}"/>
              </a:ext>
            </a:extLst>
          </p:cNvPr>
          <p:cNvSpPr/>
          <p:nvPr/>
        </p:nvSpPr>
        <p:spPr>
          <a:xfrm>
            <a:off x="7477466" y="4192158"/>
            <a:ext cx="1387928" cy="75131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487945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sp>
        <p:nvSpPr>
          <p:cNvPr id="2" name="Metin kutusu 1">
            <a:extLst>
              <a:ext uri="{FF2B5EF4-FFF2-40B4-BE49-F238E27FC236}">
                <a16:creationId xmlns:a16="http://schemas.microsoft.com/office/drawing/2014/main" xmlns="" id="{A1FC788F-CD0A-4DCC-B297-B606F834F346}"/>
              </a:ext>
            </a:extLst>
          </p:cNvPr>
          <p:cNvSpPr txBox="1"/>
          <p:nvPr/>
        </p:nvSpPr>
        <p:spPr>
          <a:xfrm>
            <a:off x="89767" y="567497"/>
            <a:ext cx="8911358" cy="2585323"/>
          </a:xfrm>
          <a:prstGeom prst="rect">
            <a:avLst/>
          </a:prstGeom>
          <a:noFill/>
        </p:spPr>
        <p:txBody>
          <a:bodyPr wrap="square" rtlCol="0">
            <a:spAutoFit/>
          </a:bodyPr>
          <a:lstStyle/>
          <a:p>
            <a:r>
              <a:rPr lang="tr-TR" sz="2400" dirty="0">
                <a:solidFill>
                  <a:srgbClr val="FF0000"/>
                </a:solidFill>
              </a:rPr>
              <a:t>GİB, yapılan analiz veya inceleme çalışmaları neticesinde </a:t>
            </a:r>
            <a:r>
              <a:rPr lang="tr-TR" sz="2400" b="1" dirty="0">
                <a:solidFill>
                  <a:srgbClr val="FF0000"/>
                </a:solidFill>
                <a:effectLst>
                  <a:outerShdw blurRad="38100" dist="38100" dir="2700000" algn="tl">
                    <a:srgbClr val="000000">
                      <a:alpha val="43137"/>
                    </a:srgbClr>
                  </a:outerShdw>
                </a:effectLst>
              </a:rPr>
              <a:t>riskli ya da vergiye uyum düzeyi düşük </a:t>
            </a:r>
            <a:r>
              <a:rPr lang="tr-TR" sz="2400" dirty="0"/>
              <a:t>olduğu tespit edilen           mükellefleri veya mükellef gruplarını faaliyet, sektör ve ciro         tutarına bağlı olmaksızın, yazılı bildirim yapmak ve geçiş            hazırlıkları için </a:t>
            </a:r>
            <a:r>
              <a:rPr lang="tr-TR" sz="2400" b="1" dirty="0">
                <a:solidFill>
                  <a:srgbClr val="FF0000"/>
                </a:solidFill>
                <a:effectLst>
                  <a:outerShdw blurRad="38100" dist="38100" dir="2700000" algn="tl">
                    <a:srgbClr val="000000">
                      <a:alpha val="43137"/>
                    </a:srgbClr>
                  </a:outerShdw>
                </a:effectLst>
              </a:rPr>
              <a:t>en az 3 ay süre </a:t>
            </a:r>
            <a:r>
              <a:rPr lang="tr-TR" sz="2400" dirty="0"/>
              <a:t>vermek suretiyle </a:t>
            </a:r>
            <a:r>
              <a:rPr lang="tr-TR" sz="2400" b="1" dirty="0">
                <a:solidFill>
                  <a:srgbClr val="FF0000"/>
                </a:solidFill>
                <a:effectLst>
                  <a:outerShdw blurRad="38100" dist="38100" dir="2700000" algn="tl">
                    <a:srgbClr val="000000">
                      <a:alpha val="43137"/>
                    </a:srgbClr>
                  </a:outerShdw>
                </a:effectLst>
              </a:rPr>
              <a:t>e-Defter          uygulamasına geçme zorunluluğu </a:t>
            </a:r>
            <a:r>
              <a:rPr lang="tr-TR" sz="2400" dirty="0"/>
              <a:t>getirmeye yetkili kılınmıştır.</a:t>
            </a:r>
          </a:p>
          <a:p>
            <a:endParaRPr lang="tr-TR" dirty="0"/>
          </a:p>
        </p:txBody>
      </p:sp>
      <p:sp>
        <p:nvSpPr>
          <p:cNvPr id="5" name="Chord 38">
            <a:extLst>
              <a:ext uri="{FF2B5EF4-FFF2-40B4-BE49-F238E27FC236}">
                <a16:creationId xmlns:a16="http://schemas.microsoft.com/office/drawing/2014/main" xmlns="" id="{1BCD5508-1B8F-4F08-AFF6-CC9CA2367A48}"/>
              </a:ext>
            </a:extLst>
          </p:cNvPr>
          <p:cNvSpPr/>
          <p:nvPr/>
        </p:nvSpPr>
        <p:spPr>
          <a:xfrm>
            <a:off x="7164288" y="3291830"/>
            <a:ext cx="1764219" cy="1570495"/>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1280889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sp>
        <p:nvSpPr>
          <p:cNvPr id="2" name="Metin kutusu 1">
            <a:extLst>
              <a:ext uri="{FF2B5EF4-FFF2-40B4-BE49-F238E27FC236}">
                <a16:creationId xmlns:a16="http://schemas.microsoft.com/office/drawing/2014/main" xmlns="" id="{A1FC788F-CD0A-4DCC-B297-B606F834F346}"/>
              </a:ext>
            </a:extLst>
          </p:cNvPr>
          <p:cNvSpPr txBox="1"/>
          <p:nvPr/>
        </p:nvSpPr>
        <p:spPr>
          <a:xfrm>
            <a:off x="207849" y="209797"/>
            <a:ext cx="8551480" cy="3139321"/>
          </a:xfrm>
          <a:prstGeom prst="rect">
            <a:avLst/>
          </a:prstGeom>
          <a:noFill/>
        </p:spPr>
        <p:txBody>
          <a:bodyPr wrap="square" rtlCol="0">
            <a:spAutoFit/>
          </a:bodyPr>
          <a:lstStyle/>
          <a:p>
            <a:r>
              <a:rPr lang="tr-TR" sz="2000" dirty="0"/>
              <a:t>e-Defter uygulamasına geçme zorunluluğu olduğu belirtilen mükellefler;     </a:t>
            </a:r>
            <a:r>
              <a:rPr lang="tr-TR" sz="2000" b="1" dirty="0">
                <a:solidFill>
                  <a:srgbClr val="FF0000"/>
                </a:solidFill>
                <a:effectLst>
                  <a:outerShdw blurRad="38100" dist="38100" dir="2700000" algn="tl">
                    <a:srgbClr val="000000">
                      <a:alpha val="43137"/>
                    </a:srgbClr>
                  </a:outerShdw>
                </a:effectLst>
              </a:rPr>
              <a:t>tam bölünme, birleşme (devralma şeklinde birleşme ve yeni kuruluş  şeklinde birleşme) veya tür (nev’i) değişikliğine gitmeleri halinde       </a:t>
            </a:r>
            <a:r>
              <a:rPr lang="tr-TR" sz="2000" dirty="0"/>
              <a:t>devrolunan veya birleşilen tüzel kişi mükellefler ile tam bölünme veya tür    (nev’i) değişikliği sonucunda ortaya çıkan yeni tüzel kişi mükellefler            elektronik defter uygulamasına geçmek zorundadır. </a:t>
            </a:r>
          </a:p>
          <a:p>
            <a:endParaRPr lang="tr-TR" sz="2000" dirty="0"/>
          </a:p>
          <a:p>
            <a:r>
              <a:rPr lang="tr-TR" sz="2000" dirty="0"/>
              <a:t>Uygulamalara geçme süresi hiçbir koşulda </a:t>
            </a:r>
            <a:r>
              <a:rPr lang="tr-TR" sz="2000" dirty="0">
                <a:solidFill>
                  <a:srgbClr val="FF0000"/>
                </a:solidFill>
              </a:rPr>
              <a:t>işlemin</a:t>
            </a:r>
            <a:r>
              <a:rPr lang="tr-TR" sz="2000" dirty="0"/>
              <a:t> ticaret siciline </a:t>
            </a:r>
            <a:r>
              <a:rPr lang="tr-TR" sz="2000" dirty="0">
                <a:solidFill>
                  <a:srgbClr val="FF0000"/>
                </a:solidFill>
              </a:rPr>
              <a:t>tescil       tarihini </a:t>
            </a:r>
            <a:r>
              <a:rPr lang="tr-TR" sz="2000" dirty="0"/>
              <a:t>izleyen </a:t>
            </a:r>
            <a:r>
              <a:rPr lang="tr-TR" sz="2000" dirty="0">
                <a:solidFill>
                  <a:srgbClr val="FF0000"/>
                </a:solidFill>
              </a:rPr>
              <a:t>ayın başından itibaren 3 ayı geçemez.</a:t>
            </a:r>
          </a:p>
          <a:p>
            <a:endParaRPr lang="tr-TR" dirty="0"/>
          </a:p>
        </p:txBody>
      </p:sp>
      <p:sp>
        <p:nvSpPr>
          <p:cNvPr id="5" name="Donut 39">
            <a:extLst>
              <a:ext uri="{FF2B5EF4-FFF2-40B4-BE49-F238E27FC236}">
                <a16:creationId xmlns:a16="http://schemas.microsoft.com/office/drawing/2014/main" xmlns="" id="{E1A5AC1B-77FE-4861-A0A9-D7833192326C}"/>
              </a:ext>
            </a:extLst>
          </p:cNvPr>
          <p:cNvSpPr/>
          <p:nvPr/>
        </p:nvSpPr>
        <p:spPr>
          <a:xfrm>
            <a:off x="6885188" y="3636169"/>
            <a:ext cx="2080218" cy="129753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Tree>
    <p:extLst>
      <p:ext uri="{BB962C8B-B14F-4D97-AF65-F5344CB8AC3E}">
        <p14:creationId xmlns:p14="http://schemas.microsoft.com/office/powerpoint/2010/main" val="332190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sp>
        <p:nvSpPr>
          <p:cNvPr id="2" name="Metin kutusu 1">
            <a:extLst>
              <a:ext uri="{FF2B5EF4-FFF2-40B4-BE49-F238E27FC236}">
                <a16:creationId xmlns:a16="http://schemas.microsoft.com/office/drawing/2014/main" xmlns="" id="{A1FC788F-CD0A-4DCC-B297-B606F834F346}"/>
              </a:ext>
            </a:extLst>
          </p:cNvPr>
          <p:cNvSpPr txBox="1"/>
          <p:nvPr/>
        </p:nvSpPr>
        <p:spPr>
          <a:xfrm>
            <a:off x="89767" y="281175"/>
            <a:ext cx="8964466" cy="3416320"/>
          </a:xfrm>
          <a:prstGeom prst="rect">
            <a:avLst/>
          </a:prstGeom>
          <a:noFill/>
        </p:spPr>
        <p:txBody>
          <a:bodyPr wrap="square" rtlCol="0">
            <a:spAutoFit/>
          </a:bodyPr>
          <a:lstStyle/>
          <a:p>
            <a:r>
              <a:rPr lang="tr-TR" dirty="0"/>
              <a:t>e-Defter ve berat dosyalarının </a:t>
            </a:r>
            <a:r>
              <a:rPr lang="tr-TR" dirty="0">
                <a:solidFill>
                  <a:srgbClr val="FF0000"/>
                </a:solidFill>
              </a:rPr>
              <a:t>mükelleflerin kendilerine ait </a:t>
            </a:r>
            <a:r>
              <a:rPr lang="tr-TR" b="1" dirty="0">
                <a:solidFill>
                  <a:srgbClr val="FF0000"/>
                </a:solidFill>
                <a:effectLst>
                  <a:outerShdw blurRad="38100" dist="38100" dir="2700000" algn="tl">
                    <a:srgbClr val="000000">
                      <a:alpha val="43137"/>
                    </a:srgbClr>
                  </a:outerShdw>
                </a:effectLst>
              </a:rPr>
              <a:t>NES veya Mali Mühür </a:t>
            </a:r>
            <a:r>
              <a:rPr lang="tr-TR" dirty="0"/>
              <a:t>ile    imzalanması </a:t>
            </a:r>
            <a:r>
              <a:rPr lang="tr-TR" dirty="0">
                <a:solidFill>
                  <a:srgbClr val="FF0000"/>
                </a:solidFill>
              </a:rPr>
              <a:t>esas olmakla birlikte</a:t>
            </a:r>
            <a:r>
              <a:rPr lang="tr-TR" dirty="0"/>
              <a:t>, mükellefler tarafından noterde tanzim olunan  </a:t>
            </a:r>
            <a:r>
              <a:rPr lang="tr-TR" b="1" dirty="0">
                <a:solidFill>
                  <a:srgbClr val="FF0000"/>
                </a:solidFill>
                <a:effectLst>
                  <a:outerShdw blurRad="38100" dist="38100" dir="2700000" algn="tl">
                    <a:srgbClr val="000000">
                      <a:alpha val="43137"/>
                    </a:srgbClr>
                  </a:outerShdw>
                </a:effectLst>
              </a:rPr>
              <a:t>Özel vekaletnamede </a:t>
            </a:r>
            <a:r>
              <a:rPr lang="tr-TR" dirty="0"/>
              <a:t>veya Başkanlık tarafından belirlenen usullere göre oluşturulan             </a:t>
            </a:r>
            <a:r>
              <a:rPr lang="tr-TR" b="1" dirty="0">
                <a:solidFill>
                  <a:srgbClr val="FF0000"/>
                </a:solidFill>
                <a:effectLst>
                  <a:outerShdw blurRad="38100" dist="38100" dir="2700000" algn="tl">
                    <a:srgbClr val="000000">
                      <a:alpha val="43137"/>
                    </a:srgbClr>
                  </a:outerShdw>
                </a:effectLst>
              </a:rPr>
              <a:t>elektronik imzalı </a:t>
            </a:r>
            <a:r>
              <a:rPr lang="tr-TR" b="1" dirty="0" err="1">
                <a:solidFill>
                  <a:srgbClr val="FF0000"/>
                </a:solidFill>
                <a:effectLst>
                  <a:outerShdw blurRad="38100" dist="38100" dir="2700000" algn="tl">
                    <a:srgbClr val="000000">
                      <a:alpha val="43137"/>
                    </a:srgbClr>
                  </a:outerShdw>
                </a:effectLst>
              </a:rPr>
              <a:t>muvafakatnamede</a:t>
            </a:r>
            <a:r>
              <a:rPr lang="tr-TR" b="1" dirty="0">
                <a:solidFill>
                  <a:srgbClr val="FF0000"/>
                </a:solidFill>
                <a:effectLst>
                  <a:outerShdw blurRad="38100" dist="38100" dir="2700000" algn="tl">
                    <a:srgbClr val="000000">
                      <a:alpha val="43137"/>
                    </a:srgbClr>
                  </a:outerShdw>
                </a:effectLst>
              </a:rPr>
              <a:t> </a:t>
            </a:r>
            <a:r>
              <a:rPr lang="tr-TR" dirty="0"/>
              <a:t>belirtilmesi kaydıyla; Başkanlıktan bu hususta    izin alan Özel </a:t>
            </a:r>
            <a:r>
              <a:rPr lang="tr-TR" dirty="0" err="1"/>
              <a:t>entegratörlerin</a:t>
            </a:r>
            <a:r>
              <a:rPr lang="tr-TR" dirty="0"/>
              <a:t> veya yazılım uyumluluk onayı verilen yazılım firmalarının ya da </a:t>
            </a:r>
            <a:r>
              <a:rPr lang="tr-TR" b="1" dirty="0">
                <a:solidFill>
                  <a:srgbClr val="FF0000"/>
                </a:solidFill>
                <a:effectLst>
                  <a:outerShdw blurRad="38100" dist="38100" dir="2700000" algn="tl">
                    <a:srgbClr val="000000">
                      <a:alpha val="43137"/>
                    </a:srgbClr>
                  </a:outerShdw>
                </a:effectLst>
              </a:rPr>
              <a:t>defter tutma hususunda 3568 sayılı Kanun hükümleri çerçevesinde yetki    verilen meslek </a:t>
            </a:r>
            <a:r>
              <a:rPr lang="tr-TR" dirty="0"/>
              <a:t>mensuplarının </a:t>
            </a:r>
            <a:r>
              <a:rPr lang="tr-TR" b="1" dirty="0">
                <a:solidFill>
                  <a:srgbClr val="FF0000"/>
                </a:solidFill>
                <a:effectLst>
                  <a:outerShdw blurRad="38100" dist="38100" dir="2700000" algn="tl">
                    <a:srgbClr val="000000">
                      <a:alpha val="43137"/>
                    </a:srgbClr>
                  </a:outerShdw>
                </a:effectLst>
              </a:rPr>
              <a:t>Mali Mührü ya  da </a:t>
            </a:r>
            <a:r>
              <a:rPr lang="tr-TR" b="1" dirty="0" err="1">
                <a:solidFill>
                  <a:srgbClr val="FF0000"/>
                </a:solidFill>
                <a:effectLst>
                  <a:outerShdw blurRad="38100" dist="38100" dir="2700000" algn="tl">
                    <a:srgbClr val="000000">
                      <a:alpha val="43137"/>
                    </a:srgbClr>
                  </a:outerShdw>
                </a:effectLst>
              </a:rPr>
              <a:t>NES’i</a:t>
            </a:r>
            <a:r>
              <a:rPr lang="tr-TR" b="1" dirty="0">
                <a:solidFill>
                  <a:srgbClr val="FF0000"/>
                </a:solidFill>
                <a:effectLst>
                  <a:outerShdw blurRad="38100" dist="38100" dir="2700000" algn="tl">
                    <a:srgbClr val="000000">
                      <a:alpha val="43137"/>
                    </a:srgbClr>
                  </a:outerShdw>
                </a:effectLst>
              </a:rPr>
              <a:t> </a:t>
            </a:r>
            <a:r>
              <a:rPr lang="tr-TR" dirty="0"/>
              <a:t>ile zaman damgalı olarak       imzalanması/onaylanması ve bunlar tarafından defter ve berat dosyalarının Başkanlık sistemlerine yüklenmesi de mümkündür.</a:t>
            </a:r>
          </a:p>
          <a:p>
            <a:endParaRPr lang="tr-TR" dirty="0"/>
          </a:p>
          <a:p>
            <a:r>
              <a:rPr lang="tr-TR" dirty="0"/>
              <a:t>Söz konusu düzenleme </a:t>
            </a:r>
            <a:r>
              <a:rPr lang="tr-TR" b="1" dirty="0">
                <a:solidFill>
                  <a:srgbClr val="FF0000"/>
                </a:solidFill>
                <a:effectLst>
                  <a:outerShdw blurRad="38100" dist="38100" dir="2700000" algn="tl">
                    <a:srgbClr val="000000">
                      <a:alpha val="43137"/>
                    </a:srgbClr>
                  </a:outerShdw>
                </a:effectLst>
              </a:rPr>
              <a:t>1/1/2020</a:t>
            </a:r>
            <a:r>
              <a:rPr lang="tr-TR" dirty="0"/>
              <a:t> tarihi itibariyle yürürlüğe girecektir.</a:t>
            </a:r>
          </a:p>
          <a:p>
            <a:endParaRPr lang="tr-TR" dirty="0"/>
          </a:p>
        </p:txBody>
      </p:sp>
      <p:sp>
        <p:nvSpPr>
          <p:cNvPr id="5" name="Isosceles Triangle 8">
            <a:extLst>
              <a:ext uri="{FF2B5EF4-FFF2-40B4-BE49-F238E27FC236}">
                <a16:creationId xmlns:a16="http://schemas.microsoft.com/office/drawing/2014/main" xmlns="" id="{8F086268-3D77-4B2E-ABEC-142EB0404171}"/>
              </a:ext>
            </a:extLst>
          </p:cNvPr>
          <p:cNvSpPr/>
          <p:nvPr/>
        </p:nvSpPr>
        <p:spPr>
          <a:xfrm rot="16200000">
            <a:off x="7678747" y="3701247"/>
            <a:ext cx="1040419" cy="128173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2986675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206660-EF2F-4089-9418-B25BA7F7CB4C}"/>
              </a:ext>
            </a:extLst>
          </p:cNvPr>
          <p:cNvSpPr txBox="1">
            <a:spLocks/>
          </p:cNvSpPr>
          <p:nvPr/>
        </p:nvSpPr>
        <p:spPr>
          <a:xfrm>
            <a:off x="3808475" y="281175"/>
            <a:ext cx="5245758" cy="572644"/>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solidFill>
                  <a:schemeClr val="bg1"/>
                </a:solidFill>
              </a:rPr>
              <a:t>E-DEFTER</a:t>
            </a:r>
            <a:endParaRPr lang="en-US" dirty="0">
              <a:solidFill>
                <a:schemeClr val="bg1"/>
              </a:solidFill>
            </a:endParaRPr>
          </a:p>
        </p:txBody>
      </p:sp>
      <p:pic>
        <p:nvPicPr>
          <p:cNvPr id="5" name="Resim 4">
            <a:extLst>
              <a:ext uri="{FF2B5EF4-FFF2-40B4-BE49-F238E27FC236}">
                <a16:creationId xmlns:a16="http://schemas.microsoft.com/office/drawing/2014/main" xmlns="" id="{D0A01199-57DE-4A60-9DB4-EB836BE6E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 y="0"/>
            <a:ext cx="9145721" cy="5143501"/>
          </a:xfrm>
          <a:prstGeom prst="rect">
            <a:avLst/>
          </a:prstGeom>
        </p:spPr>
      </p:pic>
    </p:spTree>
    <p:extLst>
      <p:ext uri="{BB962C8B-B14F-4D97-AF65-F5344CB8AC3E}">
        <p14:creationId xmlns:p14="http://schemas.microsoft.com/office/powerpoint/2010/main" val="640642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Diğer Hususlar</a:t>
            </a:r>
            <a:endParaRPr lang="ko-KR" altLang="en-US" dirty="0"/>
          </a:p>
        </p:txBody>
      </p:sp>
      <p:sp>
        <p:nvSpPr>
          <p:cNvPr id="24" name="Round Same Side Corner Rectangle 8"/>
          <p:cNvSpPr/>
          <p:nvPr/>
        </p:nvSpPr>
        <p:spPr>
          <a:xfrm>
            <a:off x="7423286" y="1163578"/>
            <a:ext cx="586311" cy="15442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 Same Side Corner Rectangle 20"/>
          <p:cNvSpPr/>
          <p:nvPr/>
        </p:nvSpPr>
        <p:spPr>
          <a:xfrm rot="10800000">
            <a:off x="611560" y="1170573"/>
            <a:ext cx="730573" cy="155845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 name="Group 9"/>
          <p:cNvGrpSpPr/>
          <p:nvPr/>
        </p:nvGrpSpPr>
        <p:grpSpPr>
          <a:xfrm>
            <a:off x="2915816" y="1432931"/>
            <a:ext cx="2952328" cy="971360"/>
            <a:chOff x="5901606" y="1951015"/>
            <a:chExt cx="970170" cy="772664"/>
          </a:xfrm>
        </p:grpSpPr>
        <p:sp>
          <p:nvSpPr>
            <p:cNvPr id="26" name="Right Arrow 1"/>
            <p:cNvSpPr/>
            <p:nvPr/>
          </p:nvSpPr>
          <p:spPr>
            <a:xfrm>
              <a:off x="6242675" y="1951015"/>
              <a:ext cx="629101" cy="484632"/>
            </a:xfrm>
            <a:custGeom>
              <a:avLst/>
              <a:gdLst/>
              <a:ahLst/>
              <a:cxnLst/>
              <a:rect l="l" t="t" r="r" b="b"/>
              <a:pathLst>
                <a:path w="629101" h="484632">
                  <a:moveTo>
                    <a:pt x="386785" y="0"/>
                  </a:moveTo>
                  <a:lnTo>
                    <a:pt x="629101" y="242316"/>
                  </a:lnTo>
                  <a:lnTo>
                    <a:pt x="386785" y="484632"/>
                  </a:lnTo>
                  <a:lnTo>
                    <a:pt x="386785" y="363474"/>
                  </a:lnTo>
                  <a:lnTo>
                    <a:pt x="167569" y="363474"/>
                  </a:lnTo>
                  <a:lnTo>
                    <a:pt x="0" y="121158"/>
                  </a:lnTo>
                  <a:lnTo>
                    <a:pt x="386785" y="1211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7" name="Right Arrow 1"/>
            <p:cNvSpPr/>
            <p:nvPr/>
          </p:nvSpPr>
          <p:spPr>
            <a:xfrm rot="10800000">
              <a:off x="5901606" y="2239047"/>
              <a:ext cx="629101" cy="484632"/>
            </a:xfrm>
            <a:custGeom>
              <a:avLst/>
              <a:gdLst/>
              <a:ahLst/>
              <a:cxnLst/>
              <a:rect l="l" t="t" r="r" b="b"/>
              <a:pathLst>
                <a:path w="629101" h="484632">
                  <a:moveTo>
                    <a:pt x="386785" y="0"/>
                  </a:moveTo>
                  <a:lnTo>
                    <a:pt x="629101" y="242316"/>
                  </a:lnTo>
                  <a:lnTo>
                    <a:pt x="386785" y="484632"/>
                  </a:lnTo>
                  <a:lnTo>
                    <a:pt x="386785" y="363474"/>
                  </a:lnTo>
                  <a:lnTo>
                    <a:pt x="167569" y="363474"/>
                  </a:lnTo>
                  <a:lnTo>
                    <a:pt x="0" y="121158"/>
                  </a:lnTo>
                  <a:lnTo>
                    <a:pt x="386785" y="1211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8" name="TextBox 27"/>
          <p:cNvSpPr txBox="1"/>
          <p:nvPr/>
        </p:nvSpPr>
        <p:spPr>
          <a:xfrm>
            <a:off x="4940322" y="2918999"/>
            <a:ext cx="4096174" cy="1815882"/>
          </a:xfrm>
          <a:prstGeom prst="rect">
            <a:avLst/>
          </a:prstGeom>
          <a:noFill/>
        </p:spPr>
        <p:txBody>
          <a:bodyPr wrap="square" rtlCol="0" anchor="ctr">
            <a:spAutoFit/>
          </a:bodyPr>
          <a:lstStyle/>
          <a:p>
            <a:pPr algn="ctr"/>
            <a:r>
              <a:rPr lang="tr-TR" sz="1400" b="1" dirty="0">
                <a:effectLst>
                  <a:outerShdw blurRad="38100" dist="38100" dir="2700000" algn="tl">
                    <a:srgbClr val="000000">
                      <a:alpha val="43137"/>
                    </a:srgbClr>
                  </a:outerShdw>
                </a:effectLst>
              </a:rPr>
              <a:t>E-uygulamaları kendi sistemi üzerinden               kullananlar, bilgi işlem sistemlerini oluşturan       donanımların bir kısmının veya tamamının           </a:t>
            </a:r>
            <a:r>
              <a:rPr lang="tr-TR" sz="1400" b="1" dirty="0">
                <a:solidFill>
                  <a:schemeClr val="accent3"/>
                </a:solidFill>
                <a:effectLst>
                  <a:outerShdw blurRad="38100" dist="38100" dir="2700000" algn="tl">
                    <a:srgbClr val="000000">
                      <a:alpha val="43137"/>
                    </a:srgbClr>
                  </a:outerShdw>
                </a:effectLst>
              </a:rPr>
              <a:t>haczedilmesi veya yetkili mercilerce el                   konulması</a:t>
            </a:r>
            <a:r>
              <a:rPr lang="tr-TR" sz="1400" b="1" dirty="0">
                <a:effectLst>
                  <a:outerShdw blurRad="38100" dist="38100" dir="2700000" algn="tl">
                    <a:srgbClr val="000000">
                      <a:alpha val="43137"/>
                    </a:srgbClr>
                  </a:outerShdw>
                </a:effectLst>
              </a:rPr>
              <a:t> halinde, durumu </a:t>
            </a:r>
            <a:r>
              <a:rPr lang="tr-TR" sz="1400" b="1" dirty="0">
                <a:solidFill>
                  <a:schemeClr val="accent3"/>
                </a:solidFill>
                <a:effectLst>
                  <a:outerShdw blurRad="38100" dist="38100" dir="2700000" algn="tl">
                    <a:srgbClr val="000000">
                      <a:alpha val="43137"/>
                    </a:srgbClr>
                  </a:outerShdw>
                </a:effectLst>
              </a:rPr>
              <a:t>en geç üç iş günü     </a:t>
            </a:r>
            <a:r>
              <a:rPr lang="tr-TR" sz="1400" b="1" dirty="0">
                <a:effectLst>
                  <a:outerShdw blurRad="38100" dist="38100" dir="2700000" algn="tl">
                    <a:srgbClr val="000000">
                      <a:alpha val="43137"/>
                    </a:srgbClr>
                  </a:outerShdw>
                </a:effectLst>
              </a:rPr>
              <a:t>içerisinde Başkanlığa bildirmek ve kayıtlarını      nasıl tamamlayacağına ilişkin ayrıntılı bir plan    sunmak zorundadır. </a:t>
            </a:r>
            <a:endParaRPr lang="en-US" altLang="ko-KR" sz="14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29" name="TextBox 28"/>
          <p:cNvSpPr txBox="1"/>
          <p:nvPr/>
        </p:nvSpPr>
        <p:spPr>
          <a:xfrm>
            <a:off x="323528" y="2916401"/>
            <a:ext cx="4320480" cy="1600438"/>
          </a:xfrm>
          <a:prstGeom prst="rect">
            <a:avLst/>
          </a:prstGeom>
          <a:noFill/>
        </p:spPr>
        <p:txBody>
          <a:bodyPr wrap="square" rtlCol="0" anchor="ctr">
            <a:spAutoFit/>
          </a:bodyPr>
          <a:lstStyle/>
          <a:p>
            <a:pPr algn="ctr"/>
            <a:r>
              <a:rPr lang="tr-TR" sz="1400" b="1" dirty="0">
                <a:effectLst>
                  <a:outerShdw blurRad="38100" dist="38100" dir="2700000" algn="tl">
                    <a:srgbClr val="000000">
                      <a:alpha val="43137"/>
                    </a:srgbClr>
                  </a:outerShdw>
                </a:effectLst>
              </a:rPr>
              <a:t>e-Belge uygulamalarına dahil olanlar, e-Belgelere ilişkin elektronik kayıtların bozulması, silinmesi, zarar görmesi, işlem görememesi halleri ile         olağanüstü durumların meydana gelmesi halinde durumu Başkanlığa </a:t>
            </a:r>
            <a:r>
              <a:rPr lang="tr-TR" sz="1400" b="1" dirty="0">
                <a:solidFill>
                  <a:schemeClr val="accent3"/>
                </a:solidFill>
                <a:effectLst>
                  <a:outerShdw blurRad="38100" dist="38100" dir="2700000" algn="tl">
                    <a:srgbClr val="000000">
                      <a:alpha val="43137"/>
                    </a:srgbClr>
                  </a:outerShdw>
                </a:effectLst>
              </a:rPr>
              <a:t>üç iş günü </a:t>
            </a:r>
            <a:r>
              <a:rPr lang="tr-TR" sz="1400" b="1" dirty="0">
                <a:effectLst>
                  <a:outerShdw blurRad="38100" dist="38100" dir="2700000" algn="tl">
                    <a:srgbClr val="000000">
                      <a:alpha val="43137"/>
                    </a:srgbClr>
                  </a:outerShdw>
                </a:effectLst>
              </a:rPr>
              <a:t>içinde bildirerek bu kayıtları nasıl tamamlayacağına ilişkin             ayrıntılı bir plan sunmak zorundadır. </a:t>
            </a:r>
            <a:endParaRPr lang="en-US" altLang="ko-KR" sz="14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971769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tr-TR" altLang="ko-KR" dirty="0"/>
              <a:t>Diğer Hususlar</a:t>
            </a:r>
            <a:endParaRPr lang="ko-KR" altLang="en-US" dirty="0"/>
          </a:p>
        </p:txBody>
      </p:sp>
      <p:sp>
        <p:nvSpPr>
          <p:cNvPr id="24" name="Round Same Side Corner Rectangle 8"/>
          <p:cNvSpPr/>
          <p:nvPr/>
        </p:nvSpPr>
        <p:spPr>
          <a:xfrm>
            <a:off x="7164288" y="1170573"/>
            <a:ext cx="802335" cy="130958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 Same Side Corner Rectangle 20"/>
          <p:cNvSpPr/>
          <p:nvPr/>
        </p:nvSpPr>
        <p:spPr>
          <a:xfrm rot="10800000">
            <a:off x="611560" y="1170573"/>
            <a:ext cx="730573" cy="155845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 name="Group 9"/>
          <p:cNvGrpSpPr/>
          <p:nvPr/>
        </p:nvGrpSpPr>
        <p:grpSpPr>
          <a:xfrm>
            <a:off x="2915816" y="1432931"/>
            <a:ext cx="2952328" cy="971360"/>
            <a:chOff x="5901606" y="1951015"/>
            <a:chExt cx="970170" cy="772664"/>
          </a:xfrm>
        </p:grpSpPr>
        <p:sp>
          <p:nvSpPr>
            <p:cNvPr id="26" name="Right Arrow 1"/>
            <p:cNvSpPr/>
            <p:nvPr/>
          </p:nvSpPr>
          <p:spPr>
            <a:xfrm>
              <a:off x="6242675" y="1951015"/>
              <a:ext cx="629101" cy="484632"/>
            </a:xfrm>
            <a:custGeom>
              <a:avLst/>
              <a:gdLst/>
              <a:ahLst/>
              <a:cxnLst/>
              <a:rect l="l" t="t" r="r" b="b"/>
              <a:pathLst>
                <a:path w="629101" h="484632">
                  <a:moveTo>
                    <a:pt x="386785" y="0"/>
                  </a:moveTo>
                  <a:lnTo>
                    <a:pt x="629101" y="242316"/>
                  </a:lnTo>
                  <a:lnTo>
                    <a:pt x="386785" y="484632"/>
                  </a:lnTo>
                  <a:lnTo>
                    <a:pt x="386785" y="363474"/>
                  </a:lnTo>
                  <a:lnTo>
                    <a:pt x="167569" y="363474"/>
                  </a:lnTo>
                  <a:lnTo>
                    <a:pt x="0" y="121158"/>
                  </a:lnTo>
                  <a:lnTo>
                    <a:pt x="386785" y="1211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7" name="Right Arrow 1"/>
            <p:cNvSpPr/>
            <p:nvPr/>
          </p:nvSpPr>
          <p:spPr>
            <a:xfrm rot="10800000">
              <a:off x="5901606" y="2239047"/>
              <a:ext cx="629101" cy="484632"/>
            </a:xfrm>
            <a:custGeom>
              <a:avLst/>
              <a:gdLst/>
              <a:ahLst/>
              <a:cxnLst/>
              <a:rect l="l" t="t" r="r" b="b"/>
              <a:pathLst>
                <a:path w="629101" h="484632">
                  <a:moveTo>
                    <a:pt x="386785" y="0"/>
                  </a:moveTo>
                  <a:lnTo>
                    <a:pt x="629101" y="242316"/>
                  </a:lnTo>
                  <a:lnTo>
                    <a:pt x="386785" y="484632"/>
                  </a:lnTo>
                  <a:lnTo>
                    <a:pt x="386785" y="363474"/>
                  </a:lnTo>
                  <a:lnTo>
                    <a:pt x="167569" y="363474"/>
                  </a:lnTo>
                  <a:lnTo>
                    <a:pt x="0" y="121158"/>
                  </a:lnTo>
                  <a:lnTo>
                    <a:pt x="386785" y="1211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8" name="TextBox 27"/>
          <p:cNvSpPr txBox="1"/>
          <p:nvPr/>
        </p:nvSpPr>
        <p:spPr>
          <a:xfrm>
            <a:off x="4788024" y="2595834"/>
            <a:ext cx="4248472" cy="2462213"/>
          </a:xfrm>
          <a:prstGeom prst="rect">
            <a:avLst/>
          </a:prstGeom>
          <a:noFill/>
        </p:spPr>
        <p:txBody>
          <a:bodyPr wrap="square" rtlCol="0" anchor="ctr">
            <a:spAutoFit/>
          </a:bodyPr>
          <a:lstStyle/>
          <a:p>
            <a:pPr algn="ctr"/>
            <a:r>
              <a:rPr lang="tr-TR" sz="1400" b="1" dirty="0">
                <a:effectLst>
                  <a:outerShdw blurRad="38100" dist="38100" dir="2700000" algn="tl">
                    <a:srgbClr val="000000">
                      <a:alpha val="43137"/>
                    </a:srgbClr>
                  </a:outerShdw>
                </a:effectLst>
              </a:rPr>
              <a:t>e-Belgeleri düzenleme yetkisi bulunan               mükelleflerin, sistemlerinde arıza veya kesinti   meydana gelmesi veya diğer mücbir sebep        durumlarında düzenlenmek üzere yeterli            miktarda matbu belgeleri bulundurmaları           zorunludur. Bu şekilde belge düzenlemek            istisnai bir uygulama olup, belge düzenlemeye   başlamadan önce Başkanlığa konu hakkında      tevsik edici bilgi ve belgelerle birlikte yazılı         olarak bilgi verilmesi ve bu durumun</a:t>
            </a:r>
          </a:p>
          <a:p>
            <a:pPr algn="ctr"/>
            <a:r>
              <a:rPr lang="tr-TR" sz="1400" b="1" dirty="0">
                <a:effectLst>
                  <a:outerShdw blurRad="38100" dist="38100" dir="2700000" algn="tl">
                    <a:srgbClr val="000000">
                      <a:alpha val="43137"/>
                    </a:srgbClr>
                  </a:outerShdw>
                </a:effectLst>
              </a:rPr>
              <a:t>süreklilik arz etmemesi gerekmektedir. </a:t>
            </a:r>
            <a:endParaRPr lang="en-US" altLang="ko-KR" sz="14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29" name="TextBox 28"/>
          <p:cNvSpPr txBox="1"/>
          <p:nvPr/>
        </p:nvSpPr>
        <p:spPr>
          <a:xfrm>
            <a:off x="173892" y="2771676"/>
            <a:ext cx="4392488" cy="2308324"/>
          </a:xfrm>
          <a:prstGeom prst="rect">
            <a:avLst/>
          </a:prstGeom>
          <a:noFill/>
        </p:spPr>
        <p:txBody>
          <a:bodyPr wrap="square" rtlCol="0" anchor="ctr">
            <a:spAutoFit/>
          </a:bodyPr>
          <a:lstStyle/>
          <a:p>
            <a:pPr algn="ctr"/>
            <a:r>
              <a:rPr lang="tr-TR" sz="1200" b="1" dirty="0">
                <a:effectLst>
                  <a:outerShdw blurRad="38100" dist="38100" dir="2700000" algn="tl">
                    <a:srgbClr val="000000">
                      <a:alpha val="43137"/>
                    </a:srgbClr>
                  </a:outerShdw>
                </a:effectLst>
              </a:rPr>
              <a:t>e-Belge uygulamalarına dâhil olan mükellefler,                  uygulamaya dâhil oldukları tarihin içinde bulunduğu ayın (e-Fatura ve e-Arşiv Fatura uygulamaları için 7’nci günün)</a:t>
            </a:r>
          </a:p>
          <a:p>
            <a:pPr algn="ctr"/>
            <a:r>
              <a:rPr lang="tr-TR" sz="1200" b="1" dirty="0">
                <a:effectLst>
                  <a:outerShdw blurRad="38100" dist="38100" dir="2700000" algn="tl">
                    <a:srgbClr val="000000">
                      <a:alpha val="43137"/>
                    </a:srgbClr>
                  </a:outerShdw>
                </a:effectLst>
              </a:rPr>
              <a:t>sonuna kadar, söz konusu belgeleri kâğıt ortamda da       düzenleyebilirler. Ancak aynı işlem için e-Belge veya kâğıt ortamdaki belgelerinden sadece birinin düzenlenmesi       gerekmektedir. e-Belge uygulamalarına dahil olunan           tarihin ait olduğu ayın sonundan (e-Fatura ve e-Arşiv</a:t>
            </a:r>
          </a:p>
          <a:p>
            <a:pPr algn="ctr"/>
            <a:r>
              <a:rPr lang="tr-TR" sz="1200" b="1" dirty="0">
                <a:effectLst>
                  <a:outerShdw blurRad="38100" dist="38100" dir="2700000" algn="tl">
                    <a:srgbClr val="000000">
                      <a:alpha val="43137"/>
                    </a:srgbClr>
                  </a:outerShdw>
                </a:effectLst>
              </a:rPr>
              <a:t>Fatura uygulamaları için 7’nci günden) itibaren, belgelerin e-Belge olarak düzenlenmesi zorunlu olup, kağıt ortamda belge düzenlenmesi halinde Kanunda yazılı cezalar              tatbik edilir.</a:t>
            </a:r>
            <a:endParaRPr lang="en-US" altLang="ko-KR" sz="12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476506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3">
            <a:extLst>
              <a:ext uri="{FF2B5EF4-FFF2-40B4-BE49-F238E27FC236}">
                <a16:creationId xmlns:a16="http://schemas.microsoft.com/office/drawing/2014/main" xmlns="" id="{C850FCA4-A641-4DB3-BDC5-744B5C30264D}"/>
              </a:ext>
            </a:extLst>
          </p:cNvPr>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t="35093" b="35093"/>
          <a:stretch>
            <a:fillRect/>
          </a:stretch>
        </p:blipFill>
        <p:spPr/>
      </p:pic>
      <p:pic>
        <p:nvPicPr>
          <p:cNvPr id="4" name="Resim Yer Tutucusu 3">
            <a:extLst>
              <a:ext uri="{FF2B5EF4-FFF2-40B4-BE49-F238E27FC236}">
                <a16:creationId xmlns:a16="http://schemas.microsoft.com/office/drawing/2014/main" xmlns="" id="{F70FD092-0FCC-4DC1-9C9A-2E5B07FCD43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9486" r="9486"/>
          <a:stretch>
            <a:fillRect/>
          </a:stretch>
        </p:blipFill>
        <p:spPr/>
      </p:pic>
      <p:sp>
        <p:nvSpPr>
          <p:cNvPr id="6" name="Rectangle 5"/>
          <p:cNvSpPr/>
          <p:nvPr/>
        </p:nvSpPr>
        <p:spPr>
          <a:xfrm>
            <a:off x="5219624" y="1447137"/>
            <a:ext cx="3384376" cy="3228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539552" y="476651"/>
            <a:ext cx="4680072"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Isosceles Triangle 7"/>
          <p:cNvSpPr/>
          <p:nvPr/>
        </p:nvSpPr>
        <p:spPr>
          <a:xfrm rot="16200000">
            <a:off x="4917040" y="2917874"/>
            <a:ext cx="332790" cy="2868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13"/>
          <p:cNvSpPr txBox="1">
            <a:spLocks/>
          </p:cNvSpPr>
          <p:nvPr/>
        </p:nvSpPr>
        <p:spPr>
          <a:xfrm>
            <a:off x="5349458" y="1562963"/>
            <a:ext cx="3025356" cy="6487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tr-TR" sz="2400" b="1" dirty="0">
                <a:solidFill>
                  <a:schemeClr val="bg1"/>
                </a:solidFill>
                <a:cs typeface="Arial" pitchFamily="34" charset="0"/>
              </a:rPr>
              <a:t>İSTİSNA</a:t>
            </a:r>
            <a:endParaRPr lang="en-US" altLang="ko-KR" sz="2400" b="1" dirty="0">
              <a:solidFill>
                <a:schemeClr val="bg1"/>
              </a:solidFill>
              <a:cs typeface="Arial" pitchFamily="34" charset="0"/>
            </a:endParaRPr>
          </a:p>
        </p:txBody>
      </p:sp>
      <p:sp>
        <p:nvSpPr>
          <p:cNvPr id="11" name="TextBox 10"/>
          <p:cNvSpPr txBox="1"/>
          <p:nvPr/>
        </p:nvSpPr>
        <p:spPr>
          <a:xfrm>
            <a:off x="5349458" y="2078614"/>
            <a:ext cx="3254166" cy="2308324"/>
          </a:xfrm>
          <a:prstGeom prst="rect">
            <a:avLst/>
          </a:prstGeom>
          <a:noFill/>
        </p:spPr>
        <p:txBody>
          <a:bodyPr wrap="square" rtlCol="0" anchor="ctr">
            <a:spAutoFit/>
          </a:bodyPr>
          <a:lstStyle/>
          <a:p>
            <a:pPr algn="r"/>
            <a:r>
              <a:rPr lang="tr-TR" sz="1600" dirty="0">
                <a:solidFill>
                  <a:srgbClr val="FFFF00"/>
                </a:solidFill>
              </a:rPr>
              <a:t>e-Belge uygulamalarına dahil olan mükelleflerin, milli savunma,         istihbarat ve güvenlik amaçlı mal veya hizmet alımlarına ilişkin       olarak Başkanlıktan özel izin alan kurumlara matbu belge                 düzenlenmek üzere yeteri kadar  basılı kağıt belge bulundurmaları zorunludur.</a:t>
            </a:r>
            <a:r>
              <a:rPr lang="en-US" altLang="ko-KR" sz="1600" dirty="0">
                <a:solidFill>
                  <a:schemeClr val="bg1"/>
                </a:solidFill>
                <a:cs typeface="Arial" pitchFamily="34" charset="0"/>
              </a:rPr>
              <a:t>       </a:t>
            </a:r>
            <a:endParaRPr lang="ko-KR" altLang="en-US" sz="1600" dirty="0">
              <a:solidFill>
                <a:schemeClr val="bg1"/>
              </a:solidFill>
              <a:cs typeface="Arial" pitchFamily="34" charset="0"/>
            </a:endParaRPr>
          </a:p>
        </p:txBody>
      </p:sp>
      <p:sp>
        <p:nvSpPr>
          <p:cNvPr id="13" name="Text Placeholder 13"/>
          <p:cNvSpPr txBox="1">
            <a:spLocks/>
          </p:cNvSpPr>
          <p:nvPr/>
        </p:nvSpPr>
        <p:spPr>
          <a:xfrm>
            <a:off x="755575" y="498277"/>
            <a:ext cx="4184415"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tr-TR" sz="2400" b="1" dirty="0">
                <a:solidFill>
                  <a:schemeClr val="bg1"/>
                </a:solidFill>
                <a:latin typeface="+mj-lt"/>
                <a:cs typeface="Arial" pitchFamily="34" charset="0"/>
              </a:rPr>
              <a:t>Milli Savunma, Güvenlik     ve İstihbarat</a:t>
            </a:r>
            <a:endParaRPr lang="en-US" altLang="ko-KR" sz="2400" b="1" dirty="0">
              <a:solidFill>
                <a:schemeClr val="bg1"/>
              </a:solidFill>
              <a:latin typeface="+mj-lt"/>
              <a:cs typeface="Arial" pitchFamily="34" charset="0"/>
            </a:endParaRPr>
          </a:p>
        </p:txBody>
      </p:sp>
      <p:sp>
        <p:nvSpPr>
          <p:cNvPr id="9" name="Isosceles Triangle 8"/>
          <p:cNvSpPr/>
          <p:nvPr/>
        </p:nvSpPr>
        <p:spPr>
          <a:xfrm rot="5400000">
            <a:off x="5196673" y="803941"/>
            <a:ext cx="332790" cy="28688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723500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그룹 306">
            <a:extLst>
              <a:ext uri="{FF2B5EF4-FFF2-40B4-BE49-F238E27FC236}">
                <a16:creationId xmlns:a16="http://schemas.microsoft.com/office/drawing/2014/main" xmlns="" id="{EC57E888-B904-4E0D-9A5F-055F7DE234EB}"/>
              </a:ext>
            </a:extLst>
          </p:cNvPr>
          <p:cNvGrpSpPr/>
          <p:nvPr/>
        </p:nvGrpSpPr>
        <p:grpSpPr>
          <a:xfrm>
            <a:off x="291270" y="1150017"/>
            <a:ext cx="6623979" cy="3897160"/>
            <a:chOff x="635000" y="1382713"/>
            <a:chExt cx="7869238" cy="4572000"/>
          </a:xfrm>
          <a:solidFill>
            <a:schemeClr val="bg1">
              <a:lumMod val="85000"/>
            </a:schemeClr>
          </a:solidFill>
        </p:grpSpPr>
        <p:sp>
          <p:nvSpPr>
            <p:cNvPr id="308" name="Freeform 8">
              <a:extLst>
                <a:ext uri="{FF2B5EF4-FFF2-40B4-BE49-F238E27FC236}">
                  <a16:creationId xmlns:a16="http://schemas.microsoft.com/office/drawing/2014/main" xmlns="" id="{B35832A8-7429-427E-860E-AAE771B08103}"/>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9" name="Freeform 9">
              <a:extLst>
                <a:ext uri="{FF2B5EF4-FFF2-40B4-BE49-F238E27FC236}">
                  <a16:creationId xmlns:a16="http://schemas.microsoft.com/office/drawing/2014/main" xmlns="" id="{8EB25F61-1F2E-4156-BE57-5D0CD173EBBB}"/>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0">
              <a:extLst>
                <a:ext uri="{FF2B5EF4-FFF2-40B4-BE49-F238E27FC236}">
                  <a16:creationId xmlns:a16="http://schemas.microsoft.com/office/drawing/2014/main" xmlns="" id="{D9895D95-2D4D-45FA-A51C-491C7D12E48B}"/>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1" name="Freeform 11">
              <a:extLst>
                <a:ext uri="{FF2B5EF4-FFF2-40B4-BE49-F238E27FC236}">
                  <a16:creationId xmlns:a16="http://schemas.microsoft.com/office/drawing/2014/main" xmlns="" id="{44A74B9E-716F-4749-A22B-89C92B5612DA}"/>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tr-TR" altLang="ko-KR" dirty="0"/>
              <a:t>Özel </a:t>
            </a:r>
            <a:r>
              <a:rPr lang="tr-TR" altLang="ko-KR" dirty="0" err="1"/>
              <a:t>Entegratörlere</a:t>
            </a:r>
            <a:r>
              <a:rPr lang="tr-TR" altLang="ko-KR" dirty="0"/>
              <a:t> Denetim</a:t>
            </a:r>
            <a:endParaRPr lang="ko-KR" altLang="en-US" dirty="0"/>
          </a:p>
        </p:txBody>
      </p:sp>
      <p:sp>
        <p:nvSpPr>
          <p:cNvPr id="10" name="Teardrop 6"/>
          <p:cNvSpPr/>
          <p:nvPr/>
        </p:nvSpPr>
        <p:spPr>
          <a:xfrm rot="8100000">
            <a:off x="2224162" y="3571310"/>
            <a:ext cx="292595" cy="29259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5148064" y="3185104"/>
            <a:ext cx="528800" cy="5288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6"/>
          <p:cNvSpPr/>
          <p:nvPr/>
        </p:nvSpPr>
        <p:spPr>
          <a:xfrm rot="2700000">
            <a:off x="5320329" y="3286472"/>
            <a:ext cx="184271" cy="33036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p:cNvSpPr/>
          <p:nvPr/>
        </p:nvSpPr>
        <p:spPr>
          <a:xfrm>
            <a:off x="5148064" y="2342567"/>
            <a:ext cx="528800" cy="5288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9"/>
          <p:cNvSpPr/>
          <p:nvPr/>
        </p:nvSpPr>
        <p:spPr>
          <a:xfrm>
            <a:off x="5290851" y="2492472"/>
            <a:ext cx="243227" cy="2276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5148064" y="1500030"/>
            <a:ext cx="528800" cy="5288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e 24"/>
          <p:cNvSpPr/>
          <p:nvPr/>
        </p:nvSpPr>
        <p:spPr>
          <a:xfrm>
            <a:off x="5275320" y="1628045"/>
            <a:ext cx="274288" cy="27277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Oval 16"/>
          <p:cNvSpPr/>
          <p:nvPr/>
        </p:nvSpPr>
        <p:spPr>
          <a:xfrm>
            <a:off x="5148064" y="4027640"/>
            <a:ext cx="528800" cy="5288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Frame 17"/>
          <p:cNvSpPr/>
          <p:nvPr/>
        </p:nvSpPr>
        <p:spPr>
          <a:xfrm>
            <a:off x="5289247" y="4159298"/>
            <a:ext cx="246435" cy="24643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6" name="Teardrop 6">
            <a:extLst>
              <a:ext uri="{FF2B5EF4-FFF2-40B4-BE49-F238E27FC236}">
                <a16:creationId xmlns:a16="http://schemas.microsoft.com/office/drawing/2014/main" xmlns="" id="{CE2B4960-A84A-4EC8-9BA7-8E6040135779}"/>
              </a:ext>
            </a:extLst>
          </p:cNvPr>
          <p:cNvSpPr/>
          <p:nvPr/>
        </p:nvSpPr>
        <p:spPr>
          <a:xfrm rot="8100000">
            <a:off x="2489194" y="1642295"/>
            <a:ext cx="292595" cy="29259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28">
            <a:extLst>
              <a:ext uri="{FF2B5EF4-FFF2-40B4-BE49-F238E27FC236}">
                <a16:creationId xmlns:a16="http://schemas.microsoft.com/office/drawing/2014/main" xmlns="" id="{6253DBA6-FEC3-42A1-976A-24CB4D5D074E}"/>
              </a:ext>
            </a:extLst>
          </p:cNvPr>
          <p:cNvSpPr txBox="1"/>
          <p:nvPr/>
        </p:nvSpPr>
        <p:spPr>
          <a:xfrm>
            <a:off x="5689886" y="1628045"/>
            <a:ext cx="3371427" cy="2862322"/>
          </a:xfrm>
          <a:prstGeom prst="rect">
            <a:avLst/>
          </a:prstGeom>
          <a:noFill/>
        </p:spPr>
        <p:txBody>
          <a:bodyPr wrap="square" rtlCol="0" anchor="ctr">
            <a:spAutoFit/>
          </a:bodyPr>
          <a:lstStyle/>
          <a:p>
            <a:pPr algn="ctr"/>
            <a:r>
              <a:rPr lang="tr-TR" sz="1200" dirty="0"/>
              <a:t>Başkanlık, bu Tebliğde belirtilen e-Belge          uygulamaları kapsamında hizmet vermek        üzere yetkilendirilen özel </a:t>
            </a:r>
            <a:r>
              <a:rPr lang="tr-TR" sz="1200" dirty="0" err="1"/>
              <a:t>entegratör</a:t>
            </a:r>
            <a:r>
              <a:rPr lang="tr-TR" sz="1200" dirty="0"/>
              <a:t> kuruluşlar  ile doğrudan entegrasyon izni verilen                mükelleflerin bilgi işlem sistemlerini, usul ve     esasları ebelge.gib.gov.tr adresinde                 yayımlanan denetim usul ve esaslarına ilişkin    teknik kılavuzlara uygun olarak denetlemeye,   bilgi sistemleri denetimleri konusunda              yetkilendirilen kişi veya kuruluşlara                   denetlettirmeye, bu denetim sonucuna (veya     düzenlenen Bağımsız Denetim Raporu             sonucuna) göre izinleri vermeye, verilmiş olan  izinleri geçici olarak durdurmaya veya               tamamen sona erdirmeye yetkilidir. </a:t>
            </a:r>
            <a:endParaRPr lang="en-US" altLang="ko-KR" sz="12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913662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tr-TR" altLang="ko-KR" dirty="0"/>
              <a:t>Sahte ve Muhteviyatı İtibarıyla </a:t>
            </a:r>
            <a:endParaRPr lang="ko-KR" altLang="en-US" dirty="0"/>
          </a:p>
        </p:txBody>
      </p:sp>
      <p:sp>
        <p:nvSpPr>
          <p:cNvPr id="3" name="Text Placeholder 2"/>
          <p:cNvSpPr>
            <a:spLocks noGrp="1"/>
          </p:cNvSpPr>
          <p:nvPr>
            <p:ph type="body" sz="quarter" idx="11"/>
          </p:nvPr>
        </p:nvSpPr>
        <p:spPr>
          <a:prstGeom prst="rect">
            <a:avLst/>
          </a:prstGeom>
        </p:spPr>
        <p:txBody>
          <a:bodyPr/>
          <a:lstStyle/>
          <a:p>
            <a:pPr lvl="0"/>
            <a:r>
              <a:rPr lang="tr-TR" altLang="ko-KR" dirty="0"/>
              <a:t>Yanıltıcı Elektronik Belgelerin İletiminin Engellenmesi</a:t>
            </a:r>
            <a:endParaRPr lang="en-US" altLang="ko-KR" dirty="0"/>
          </a:p>
        </p:txBody>
      </p:sp>
      <p:sp>
        <p:nvSpPr>
          <p:cNvPr id="14" name="Oval 21"/>
          <p:cNvSpPr>
            <a:spLocks noChangeAspect="1"/>
          </p:cNvSpPr>
          <p:nvPr/>
        </p:nvSpPr>
        <p:spPr>
          <a:xfrm>
            <a:off x="6396053" y="1611805"/>
            <a:ext cx="289693" cy="29211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9"/>
          <p:cNvSpPr>
            <a:spLocks noChangeAspect="1"/>
          </p:cNvSpPr>
          <p:nvPr/>
        </p:nvSpPr>
        <p:spPr>
          <a:xfrm>
            <a:off x="7994330" y="1621580"/>
            <a:ext cx="269205" cy="2520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1" name="Resim Yer Tutucusu 40">
            <a:extLst>
              <a:ext uri="{FF2B5EF4-FFF2-40B4-BE49-F238E27FC236}">
                <a16:creationId xmlns:a16="http://schemas.microsoft.com/office/drawing/2014/main" xmlns="" id="{0A765828-26BF-49BA-B9EE-2FA5F49B0B3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683568" y="1707654"/>
            <a:ext cx="1584176" cy="2448272"/>
          </a:xfrm>
        </p:spPr>
      </p:pic>
      <p:sp>
        <p:nvSpPr>
          <p:cNvPr id="40" name="TextBox 28">
            <a:extLst>
              <a:ext uri="{FF2B5EF4-FFF2-40B4-BE49-F238E27FC236}">
                <a16:creationId xmlns:a16="http://schemas.microsoft.com/office/drawing/2014/main" xmlns="" id="{D02BD007-1721-423D-9837-B06264F7486D}"/>
              </a:ext>
            </a:extLst>
          </p:cNvPr>
          <p:cNvSpPr txBox="1"/>
          <p:nvPr/>
        </p:nvSpPr>
        <p:spPr>
          <a:xfrm>
            <a:off x="2555776" y="1126751"/>
            <a:ext cx="6408712" cy="2031325"/>
          </a:xfrm>
          <a:prstGeom prst="rect">
            <a:avLst/>
          </a:prstGeom>
          <a:noFill/>
        </p:spPr>
        <p:txBody>
          <a:bodyPr wrap="square" rtlCol="0" anchor="ctr">
            <a:spAutoFit/>
          </a:bodyPr>
          <a:lstStyle/>
          <a:p>
            <a:pPr algn="ctr"/>
            <a:r>
              <a:rPr lang="tr-TR" sz="1400" b="1" dirty="0">
                <a:effectLst>
                  <a:outerShdw blurRad="38100" dist="38100" dir="2700000" algn="tl">
                    <a:srgbClr val="000000">
                      <a:alpha val="43137"/>
                    </a:srgbClr>
                  </a:outerShdw>
                </a:effectLst>
              </a:rPr>
              <a:t>Başkanlık, e-Belge uygulamaları kapsamında e-Belgenin düzenlenip        muhataplarına iletimi sırasında, </a:t>
            </a:r>
            <a:r>
              <a:rPr lang="tr-TR" sz="1400" b="1" dirty="0">
                <a:solidFill>
                  <a:schemeClr val="accent3"/>
                </a:solidFill>
                <a:effectLst>
                  <a:outerShdw blurRad="38100" dist="38100" dir="2700000" algn="tl">
                    <a:srgbClr val="000000">
                      <a:alpha val="43137"/>
                    </a:srgbClr>
                  </a:outerShdw>
                </a:effectLst>
              </a:rPr>
              <a:t>belge içeriğinin kontrolüne yönelik           </a:t>
            </a:r>
            <a:r>
              <a:rPr lang="tr-TR" sz="1400" b="1" dirty="0">
                <a:effectLst>
                  <a:outerShdw blurRad="38100" dist="38100" dir="2700000" algn="tl">
                    <a:srgbClr val="000000">
                      <a:alpha val="43137"/>
                    </a:srgbClr>
                  </a:outerShdw>
                </a:effectLst>
              </a:rPr>
              <a:t>analizleri; </a:t>
            </a:r>
            <a:r>
              <a:rPr lang="tr-TR" sz="1400" b="1" dirty="0">
                <a:solidFill>
                  <a:schemeClr val="accent3"/>
                </a:solidFill>
                <a:effectLst>
                  <a:outerShdw blurRad="38100" dist="38100" dir="2700000" algn="tl">
                    <a:srgbClr val="000000">
                      <a:alpha val="43137"/>
                    </a:srgbClr>
                  </a:outerShdw>
                </a:effectLst>
              </a:rPr>
              <a:t>mükellefin faaliyet alanı, kapasitesi, alım-satıma konu mal ve    hizmetlerin türü, niteliği</a:t>
            </a:r>
            <a:r>
              <a:rPr lang="tr-TR" sz="1400" b="1" dirty="0">
                <a:effectLst>
                  <a:outerShdw blurRad="38100" dist="38100" dir="2700000" algn="tl">
                    <a:srgbClr val="000000">
                      <a:alpha val="43137"/>
                    </a:srgbClr>
                  </a:outerShdw>
                </a:effectLst>
              </a:rPr>
              <a:t> veya Başkanlık sistemlerinde var olan </a:t>
            </a:r>
            <a:r>
              <a:rPr lang="tr-TR" sz="1400" b="1" dirty="0">
                <a:solidFill>
                  <a:schemeClr val="accent3"/>
                </a:solidFill>
                <a:effectLst>
                  <a:outerShdw blurRad="38100" dist="38100" dir="2700000" algn="tl">
                    <a:srgbClr val="000000">
                      <a:alpha val="43137"/>
                    </a:srgbClr>
                  </a:outerShdw>
                </a:effectLst>
              </a:rPr>
              <a:t>her türlü   bilgileri</a:t>
            </a:r>
            <a:r>
              <a:rPr lang="tr-TR" sz="1400" b="1" dirty="0">
                <a:effectLst>
                  <a:outerShdw blurRad="38100" dist="38100" dir="2700000" algn="tl">
                    <a:srgbClr val="000000">
                      <a:alpha val="43137"/>
                    </a:srgbClr>
                  </a:outerShdw>
                </a:effectLst>
              </a:rPr>
              <a:t> kullanarak yapmaya, bu analizler sonucunda </a:t>
            </a:r>
            <a:r>
              <a:rPr lang="tr-TR" sz="1400" b="1" dirty="0">
                <a:solidFill>
                  <a:schemeClr val="accent3"/>
                </a:solidFill>
                <a:effectLst>
                  <a:outerShdw blurRad="38100" dist="38100" dir="2700000" algn="tl">
                    <a:srgbClr val="000000">
                      <a:alpha val="43137"/>
                    </a:srgbClr>
                  </a:outerShdw>
                </a:effectLst>
              </a:rPr>
              <a:t>riskli olduğu            </a:t>
            </a:r>
            <a:r>
              <a:rPr lang="tr-TR" sz="1400" b="1" dirty="0">
                <a:effectLst>
                  <a:outerShdw blurRad="38100" dist="38100" dir="2700000" algn="tl">
                    <a:srgbClr val="000000">
                      <a:alpha val="43137"/>
                    </a:srgbClr>
                  </a:outerShdw>
                </a:effectLst>
              </a:rPr>
              <a:t>değerlendirilen belgeleri (belge içeriğinin sahte veya muhteviyatı itibariyle yanıltıcı belge olduğu hususunda tereddüt edilen durumların varlığı          halinde ilgili belgeler riskli olarak değerlendirilir.) muhataplarına                 </a:t>
            </a:r>
            <a:r>
              <a:rPr lang="tr-TR" sz="1400" b="1" dirty="0">
                <a:solidFill>
                  <a:schemeClr val="accent3"/>
                </a:solidFill>
                <a:effectLst>
                  <a:outerShdw blurRad="38100" dist="38100" dir="2700000" algn="tl">
                    <a:srgbClr val="000000">
                      <a:alpha val="43137"/>
                    </a:srgbClr>
                  </a:outerShdw>
                </a:effectLst>
              </a:rPr>
              <a:t>iletilmesini durdurmaya yetkilidir.</a:t>
            </a:r>
            <a:endParaRPr lang="en-US" altLang="ko-KR" sz="1400" b="1" dirty="0">
              <a:solidFill>
                <a:schemeClr val="accent3"/>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30707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35496" y="627410"/>
            <a:ext cx="5184576" cy="38886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ko-KR" b="1" dirty="0">
                <a:solidFill>
                  <a:schemeClr val="accent1"/>
                </a:solidFill>
                <a:latin typeface="+mj-lt"/>
                <a:cs typeface="Arial" pitchFamily="34" charset="0"/>
              </a:rPr>
              <a:t>E-Faturaya Geçiş</a:t>
            </a:r>
            <a:r>
              <a:rPr lang="en-US" altLang="ko-KR" b="1" dirty="0">
                <a:solidFill>
                  <a:schemeClr val="accent1"/>
                </a:solidFill>
                <a:latin typeface="+mj-lt"/>
                <a:cs typeface="Arial" pitchFamily="34" charset="0"/>
              </a:rPr>
              <a:t> </a:t>
            </a:r>
          </a:p>
          <a:p>
            <a:pPr marL="0" indent="0">
              <a:buNone/>
            </a:pPr>
            <a:r>
              <a:rPr lang="tr-TR" sz="1800" b="1" dirty="0">
                <a:solidFill>
                  <a:srgbClr val="FFFF00"/>
                </a:solidFill>
              </a:rPr>
              <a:t>5 Milyon TL </a:t>
            </a:r>
            <a:r>
              <a:rPr lang="tr-TR" sz="1800" b="1" dirty="0">
                <a:solidFill>
                  <a:schemeClr val="bg1"/>
                </a:solidFill>
              </a:rPr>
              <a:t>ve üzeri olan brüt satış hasılatı     (veya satışları ile gayrisafi iş hasılatı) şartını  </a:t>
            </a:r>
            <a:r>
              <a:rPr lang="tr-TR" sz="1800" b="1" dirty="0">
                <a:solidFill>
                  <a:srgbClr val="FFFF00"/>
                </a:solidFill>
              </a:rPr>
              <a:t>2018</a:t>
            </a:r>
            <a:r>
              <a:rPr lang="tr-TR" sz="1800" b="1" dirty="0">
                <a:solidFill>
                  <a:schemeClr val="bg1"/>
                </a:solidFill>
              </a:rPr>
              <a:t> veya </a:t>
            </a:r>
            <a:r>
              <a:rPr lang="tr-TR" sz="1800" b="1" dirty="0">
                <a:solidFill>
                  <a:srgbClr val="FFFF00"/>
                </a:solidFill>
              </a:rPr>
              <a:t>2019</a:t>
            </a:r>
            <a:r>
              <a:rPr lang="tr-TR" sz="1800" b="1" dirty="0">
                <a:solidFill>
                  <a:schemeClr val="bg1"/>
                </a:solidFill>
              </a:rPr>
              <a:t> hesap dönemlerinde sağlayan mükellefler </a:t>
            </a:r>
            <a:r>
              <a:rPr lang="tr-TR" sz="1800" b="1" dirty="0">
                <a:solidFill>
                  <a:srgbClr val="FFFF00"/>
                </a:solidFill>
              </a:rPr>
              <a:t>1/7/2020</a:t>
            </a:r>
            <a:r>
              <a:rPr lang="tr-TR" sz="1800" b="1" dirty="0">
                <a:solidFill>
                  <a:schemeClr val="bg1"/>
                </a:solidFill>
              </a:rPr>
              <a:t> tarihinden itibaren, </a:t>
            </a:r>
            <a:r>
              <a:rPr lang="tr-TR" sz="1800" b="1" dirty="0">
                <a:solidFill>
                  <a:srgbClr val="FFFF00"/>
                </a:solidFill>
              </a:rPr>
              <a:t>2020</a:t>
            </a:r>
            <a:r>
              <a:rPr lang="tr-TR" sz="1800" b="1" dirty="0">
                <a:solidFill>
                  <a:schemeClr val="bg1"/>
                </a:solidFill>
              </a:rPr>
              <a:t> veya müteakip hesap dönemlerinde sağlayan mükellefler, ilgili hesap dönemini </a:t>
            </a:r>
            <a:r>
              <a:rPr lang="tr-TR" sz="1800" b="1" dirty="0">
                <a:solidFill>
                  <a:srgbClr val="FFFF00"/>
                </a:solidFill>
              </a:rPr>
              <a:t>izleyen yılın yedinci ayının başından itibaren</a:t>
            </a:r>
            <a:r>
              <a:rPr lang="tr-TR" sz="1800" b="1" dirty="0">
                <a:solidFill>
                  <a:schemeClr val="bg1"/>
                </a:solidFill>
              </a:rPr>
              <a:t>, e-Fatura      uygulamasına geçmek zorundadır.</a:t>
            </a:r>
            <a:endParaRPr lang="ko-KR" altLang="en-US" sz="1800" b="1" dirty="0">
              <a:solidFill>
                <a:schemeClr val="bg1"/>
              </a:solidFill>
              <a:latin typeface="+mj-lt"/>
              <a:cs typeface="Arial" pitchFamily="34" charset="0"/>
            </a:endParaRPr>
          </a:p>
        </p:txBody>
      </p:sp>
      <p:pic>
        <p:nvPicPr>
          <p:cNvPr id="4" name="Resim Yer Tutucusu 3">
            <a:extLst>
              <a:ext uri="{FF2B5EF4-FFF2-40B4-BE49-F238E27FC236}">
                <a16:creationId xmlns:a16="http://schemas.microsoft.com/office/drawing/2014/main" xmlns="" id="{E502C69C-92C4-432D-A531-B5C043235395}"/>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30211" r="30211"/>
          <a:stretch>
            <a:fillRect/>
          </a:stretch>
        </p:blipFill>
        <p:spPr>
          <a:xfrm>
            <a:off x="5220072" y="1254820"/>
            <a:ext cx="3816424" cy="2613074"/>
          </a:xfrm>
        </p:spPr>
      </p:pic>
    </p:spTree>
    <p:extLst>
      <p:ext uri="{BB962C8B-B14F-4D97-AF65-F5344CB8AC3E}">
        <p14:creationId xmlns:p14="http://schemas.microsoft.com/office/powerpoint/2010/main" val="2820304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EDBAD107-C4FB-4620-81E3-C6B684B0A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4751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D6DD17D5-EA66-46A5-B545-CA7750308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28"/>
            <a:ext cx="9108504" cy="5110571"/>
          </a:xfrm>
          <a:prstGeom prst="rect">
            <a:avLst/>
          </a:prstGeom>
        </p:spPr>
      </p:pic>
    </p:spTree>
    <p:extLst>
      <p:ext uri="{BB962C8B-B14F-4D97-AF65-F5344CB8AC3E}">
        <p14:creationId xmlns:p14="http://schemas.microsoft.com/office/powerpoint/2010/main" val="2990764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0CCE873E-DD98-4DC5-95D8-7140B20F0F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55"/>
            <a:ext cx="9144000" cy="5140989"/>
          </a:xfrm>
          <a:prstGeom prst="rect">
            <a:avLst/>
          </a:prstGeom>
        </p:spPr>
      </p:pic>
    </p:spTree>
    <p:extLst>
      <p:ext uri="{BB962C8B-B14F-4D97-AF65-F5344CB8AC3E}">
        <p14:creationId xmlns:p14="http://schemas.microsoft.com/office/powerpoint/2010/main" val="3646497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699792" y="1979266"/>
            <a:ext cx="3470076" cy="576063"/>
          </a:xfrm>
          <a:prstGeom prst="rect">
            <a:avLst/>
          </a:prstGeom>
        </p:spPr>
        <p:txBody>
          <a:bodyPr/>
          <a:lstStyle/>
          <a:p>
            <a:pPr marL="0" indent="0" algn="ctr">
              <a:buNone/>
            </a:pPr>
            <a:r>
              <a:rPr lang="tr-TR" altLang="ko-KR" sz="4400" dirty="0">
                <a:latin typeface="+mj-lt"/>
              </a:rPr>
              <a:t>Teşekkür Ederim</a:t>
            </a:r>
            <a:endParaRPr lang="ko-KR" altLang="en-US" sz="4400" dirty="0">
              <a:latin typeface="+mj-lt"/>
            </a:endParaRPr>
          </a:p>
        </p:txBody>
      </p:sp>
      <p:sp>
        <p:nvSpPr>
          <p:cNvPr id="3" name="Text Placeholder 2"/>
          <p:cNvSpPr>
            <a:spLocks noGrp="1"/>
          </p:cNvSpPr>
          <p:nvPr>
            <p:ph type="body" sz="quarter" idx="4294967295"/>
          </p:nvPr>
        </p:nvSpPr>
        <p:spPr>
          <a:xfrm>
            <a:off x="3491732" y="1403202"/>
            <a:ext cx="2160536" cy="576064"/>
          </a:xfrm>
          <a:prstGeom prst="rect">
            <a:avLst/>
          </a:prstGeom>
        </p:spPr>
        <p:txBody>
          <a:bodyPr/>
          <a:lstStyle/>
          <a:p>
            <a:pPr marL="0" lvl="0" indent="0" algn="ctr">
              <a:buNone/>
            </a:pPr>
            <a:r>
              <a:rPr lang="tr-TR" altLang="ko-KR" sz="2000" dirty="0"/>
              <a:t>Dinlediğiniz İçin</a:t>
            </a:r>
            <a:endParaRPr lang="en-US" altLang="ko-KR" sz="2000" dirty="0"/>
          </a:p>
        </p:txBody>
      </p:sp>
    </p:spTree>
    <p:extLst>
      <p:ext uri="{BB962C8B-B14F-4D97-AF65-F5344CB8AC3E}">
        <p14:creationId xmlns:p14="http://schemas.microsoft.com/office/powerpoint/2010/main" val="6145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35496" y="627410"/>
            <a:ext cx="5297208" cy="38886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ko-KR" b="1" dirty="0">
                <a:solidFill>
                  <a:schemeClr val="accent1"/>
                </a:solidFill>
                <a:latin typeface="+mj-lt"/>
                <a:cs typeface="Arial" pitchFamily="34" charset="0"/>
              </a:rPr>
              <a:t>E-Faturaya Geçiş</a:t>
            </a:r>
            <a:r>
              <a:rPr lang="en-US" altLang="ko-KR" b="1" dirty="0">
                <a:solidFill>
                  <a:schemeClr val="accent1"/>
                </a:solidFill>
                <a:latin typeface="+mj-lt"/>
                <a:cs typeface="Arial" pitchFamily="34" charset="0"/>
              </a:rPr>
              <a:t> </a:t>
            </a:r>
          </a:p>
          <a:p>
            <a:pPr marL="0" indent="0">
              <a:buNone/>
            </a:pPr>
            <a:r>
              <a:rPr lang="tr-TR" sz="1800" b="1" dirty="0">
                <a:solidFill>
                  <a:schemeClr val="bg1"/>
                </a:solidFill>
              </a:rPr>
              <a:t>Özel Tüketim Vergisi Kanununa ekli (I) sayılı     liste kapsamındaki mallar nedeniyle</a:t>
            </a:r>
          </a:p>
          <a:p>
            <a:pPr marL="0" indent="0">
              <a:buNone/>
            </a:pPr>
            <a:r>
              <a:rPr lang="tr-TR" sz="1800" b="1" dirty="0">
                <a:solidFill>
                  <a:schemeClr val="bg1"/>
                </a:solidFill>
              </a:rPr>
              <a:t>EPDK’dan lisans alımı veya mezkur Kanuna    ekli (III) sayılı liste kapsamındaki malların imal</a:t>
            </a:r>
          </a:p>
          <a:p>
            <a:pPr marL="0" indent="0">
              <a:buNone/>
            </a:pPr>
            <a:r>
              <a:rPr lang="tr-TR" sz="1800" b="1" dirty="0">
                <a:solidFill>
                  <a:schemeClr val="bg1"/>
                </a:solidFill>
              </a:rPr>
              <a:t>inşa veya ithalini </a:t>
            </a:r>
            <a:r>
              <a:rPr lang="tr-TR" sz="1800" b="1" dirty="0">
                <a:solidFill>
                  <a:srgbClr val="FFFF00"/>
                </a:solidFill>
              </a:rPr>
              <a:t>2019</a:t>
            </a:r>
            <a:r>
              <a:rPr lang="tr-TR" sz="1800" b="1" dirty="0">
                <a:solidFill>
                  <a:schemeClr val="bg1"/>
                </a:solidFill>
              </a:rPr>
              <a:t> yılında gerçekleştirenler </a:t>
            </a:r>
            <a:r>
              <a:rPr lang="tr-TR" sz="1800" b="1" dirty="0">
                <a:solidFill>
                  <a:srgbClr val="FFFF00"/>
                </a:solidFill>
              </a:rPr>
              <a:t>1/7/2020</a:t>
            </a:r>
            <a:r>
              <a:rPr lang="tr-TR" sz="1800" b="1" dirty="0">
                <a:solidFill>
                  <a:schemeClr val="bg1"/>
                </a:solidFill>
              </a:rPr>
              <a:t> tarihinden itibaren, </a:t>
            </a:r>
            <a:r>
              <a:rPr lang="tr-TR" sz="1800" b="1" dirty="0">
                <a:solidFill>
                  <a:srgbClr val="FFFF00"/>
                </a:solidFill>
              </a:rPr>
              <a:t>2020</a:t>
            </a:r>
            <a:r>
              <a:rPr lang="tr-TR" sz="1800" b="1" dirty="0">
                <a:solidFill>
                  <a:schemeClr val="bg1"/>
                </a:solidFill>
              </a:rPr>
              <a:t> veya</a:t>
            </a:r>
          </a:p>
          <a:p>
            <a:pPr marL="0" indent="0">
              <a:buNone/>
            </a:pPr>
            <a:r>
              <a:rPr lang="tr-TR" sz="1800" b="1" dirty="0">
                <a:solidFill>
                  <a:schemeClr val="bg1"/>
                </a:solidFill>
              </a:rPr>
              <a:t>müteakip yıllarda gerçekleştirenler ise, </a:t>
            </a:r>
            <a:r>
              <a:rPr lang="tr-TR" sz="1800" b="1" dirty="0">
                <a:solidFill>
                  <a:srgbClr val="FFFF00"/>
                </a:solidFill>
              </a:rPr>
              <a:t>lisans  alımı veya imal, inşa veya ithalin</a:t>
            </a:r>
          </a:p>
          <a:p>
            <a:pPr marL="0" indent="0">
              <a:buNone/>
            </a:pPr>
            <a:r>
              <a:rPr lang="tr-TR" sz="1800" b="1" dirty="0">
                <a:solidFill>
                  <a:srgbClr val="FFFF00"/>
                </a:solidFill>
              </a:rPr>
              <a:t>gerçekleştirildiği ayı izleyen dördüncü ayın     </a:t>
            </a:r>
            <a:r>
              <a:rPr lang="tr-TR" sz="1800" b="1" dirty="0">
                <a:solidFill>
                  <a:schemeClr val="bg1"/>
                </a:solidFill>
              </a:rPr>
              <a:t>başından itibaren e-Fatura uygulamasına          geçmek zorundadır.</a:t>
            </a:r>
            <a:endParaRPr lang="ko-KR" altLang="en-US" sz="1800" b="1" dirty="0">
              <a:solidFill>
                <a:schemeClr val="bg1"/>
              </a:solidFill>
              <a:latin typeface="+mj-lt"/>
              <a:cs typeface="Arial" pitchFamily="34" charset="0"/>
            </a:endParaRPr>
          </a:p>
        </p:txBody>
      </p:sp>
      <p:pic>
        <p:nvPicPr>
          <p:cNvPr id="4" name="Resim Yer Tutucusu 3">
            <a:extLst>
              <a:ext uri="{FF2B5EF4-FFF2-40B4-BE49-F238E27FC236}">
                <a16:creationId xmlns:a16="http://schemas.microsoft.com/office/drawing/2014/main" xmlns="" id="{E502C69C-92C4-432D-A531-B5C043235395}"/>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a:stretch/>
        </p:blipFill>
        <p:spPr>
          <a:xfrm>
            <a:off x="5332704" y="1203598"/>
            <a:ext cx="3703792" cy="2664295"/>
          </a:xfrm>
        </p:spPr>
      </p:pic>
    </p:spTree>
    <p:extLst>
      <p:ext uri="{BB962C8B-B14F-4D97-AF65-F5344CB8AC3E}">
        <p14:creationId xmlns:p14="http://schemas.microsoft.com/office/powerpoint/2010/main" val="398395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35496" y="627410"/>
            <a:ext cx="5297208" cy="38886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ko-KR" b="1" dirty="0">
                <a:solidFill>
                  <a:schemeClr val="accent1"/>
                </a:solidFill>
                <a:latin typeface="+mj-lt"/>
                <a:cs typeface="Arial" pitchFamily="34" charset="0"/>
              </a:rPr>
              <a:t>E-Faturaya Geçiş</a:t>
            </a:r>
            <a:r>
              <a:rPr lang="en-US" altLang="ko-KR" b="1" dirty="0">
                <a:solidFill>
                  <a:schemeClr val="accent1"/>
                </a:solidFill>
                <a:latin typeface="+mj-lt"/>
                <a:cs typeface="Arial" pitchFamily="34" charset="0"/>
              </a:rPr>
              <a:t> </a:t>
            </a:r>
          </a:p>
          <a:p>
            <a:pPr marL="0" indent="0">
              <a:buNone/>
            </a:pPr>
            <a:r>
              <a:rPr lang="tr-TR" sz="1800" b="1" dirty="0">
                <a:solidFill>
                  <a:schemeClr val="bg1"/>
                </a:solidFill>
              </a:rPr>
              <a:t>Aracı hizmet sağlayıcıları, internet reklamcılığı hizmet aracıları ile internet ortamında ilan</a:t>
            </a:r>
          </a:p>
          <a:p>
            <a:pPr marL="0" indent="0">
              <a:buNone/>
            </a:pPr>
            <a:r>
              <a:rPr lang="tr-TR" sz="1800" b="1" dirty="0">
                <a:solidFill>
                  <a:schemeClr val="bg1"/>
                </a:solidFill>
              </a:rPr>
              <a:t>yayınlayanlar </a:t>
            </a:r>
            <a:r>
              <a:rPr lang="tr-TR" sz="1800" b="1" dirty="0">
                <a:solidFill>
                  <a:srgbClr val="FFFF00"/>
                </a:solidFill>
              </a:rPr>
              <a:t>1/7/2020</a:t>
            </a:r>
            <a:r>
              <a:rPr lang="tr-TR" sz="1800" b="1" dirty="0">
                <a:solidFill>
                  <a:schemeClr val="bg1"/>
                </a:solidFill>
              </a:rPr>
              <a:t> tarihine kadar (</a:t>
            </a:r>
            <a:r>
              <a:rPr lang="tr-TR" sz="1800" b="1" dirty="0">
                <a:solidFill>
                  <a:srgbClr val="FFFF00"/>
                </a:solidFill>
              </a:rPr>
              <a:t>2020</a:t>
            </a:r>
            <a:r>
              <a:rPr lang="tr-TR" sz="1800" b="1" dirty="0">
                <a:solidFill>
                  <a:schemeClr val="bg1"/>
                </a:solidFill>
              </a:rPr>
              <a:t>      veya müteakip hesap dönemlerinden itibaren  bu paragrafta belirtilen işler ile iştigal etmek    üzere işe başlayacak </a:t>
            </a:r>
            <a:r>
              <a:rPr lang="tr-TR" sz="1800" b="1" dirty="0">
                <a:solidFill>
                  <a:srgbClr val="FFFF00"/>
                </a:solidFill>
              </a:rPr>
              <a:t>mükellefler ise işe           başlama tarihinden itibaren 3 ay içinde)</a:t>
            </a:r>
            <a:r>
              <a:rPr lang="tr-TR" sz="1800" b="1" dirty="0">
                <a:solidFill>
                  <a:schemeClr val="bg1"/>
                </a:solidFill>
              </a:rPr>
              <a:t>           başvurularını ve fiili geçiş hazırlıklarını              tamamlayarak </a:t>
            </a:r>
            <a:r>
              <a:rPr lang="tr-TR" sz="1800" b="1" dirty="0" err="1">
                <a:solidFill>
                  <a:srgbClr val="FFFF00"/>
                </a:solidFill>
              </a:rPr>
              <a:t>eFatura</a:t>
            </a:r>
            <a:r>
              <a:rPr lang="tr-TR" sz="1800" b="1" dirty="0">
                <a:solidFill>
                  <a:schemeClr val="bg1"/>
                </a:solidFill>
              </a:rPr>
              <a:t> uygulamasına                  geçmek zorundadır.</a:t>
            </a:r>
            <a:endParaRPr lang="ko-KR" altLang="en-US" sz="1800" b="1" dirty="0">
              <a:solidFill>
                <a:schemeClr val="bg1"/>
              </a:solidFill>
              <a:latin typeface="+mj-lt"/>
              <a:cs typeface="Arial" pitchFamily="34" charset="0"/>
            </a:endParaRPr>
          </a:p>
        </p:txBody>
      </p:sp>
      <p:pic>
        <p:nvPicPr>
          <p:cNvPr id="4" name="Resim Yer Tutucusu 3">
            <a:extLst>
              <a:ext uri="{FF2B5EF4-FFF2-40B4-BE49-F238E27FC236}">
                <a16:creationId xmlns:a16="http://schemas.microsoft.com/office/drawing/2014/main" xmlns="" id="{E502C69C-92C4-432D-A531-B5C043235395}"/>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a:stretch/>
        </p:blipFill>
        <p:spPr>
          <a:xfrm>
            <a:off x="5332704" y="1203598"/>
            <a:ext cx="3703792" cy="2736303"/>
          </a:xfrm>
        </p:spPr>
      </p:pic>
    </p:spTree>
    <p:extLst>
      <p:ext uri="{BB962C8B-B14F-4D97-AF65-F5344CB8AC3E}">
        <p14:creationId xmlns:p14="http://schemas.microsoft.com/office/powerpoint/2010/main" val="180777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35496" y="627410"/>
            <a:ext cx="5297208" cy="38886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ko-KR" b="1" dirty="0">
                <a:solidFill>
                  <a:schemeClr val="accent1"/>
                </a:solidFill>
                <a:latin typeface="+mj-lt"/>
                <a:cs typeface="Arial" pitchFamily="34" charset="0"/>
              </a:rPr>
              <a:t>E-Faturaya Geçiş</a:t>
            </a:r>
            <a:r>
              <a:rPr lang="en-US" altLang="ko-KR" b="1" dirty="0">
                <a:solidFill>
                  <a:schemeClr val="accent1"/>
                </a:solidFill>
                <a:latin typeface="+mj-lt"/>
                <a:cs typeface="Arial" pitchFamily="34" charset="0"/>
              </a:rPr>
              <a:t> </a:t>
            </a:r>
          </a:p>
          <a:p>
            <a:pPr marL="0" indent="0">
              <a:buNone/>
            </a:pPr>
            <a:r>
              <a:rPr lang="tr-TR" sz="1800" b="1" dirty="0">
                <a:solidFill>
                  <a:schemeClr val="bg1"/>
                </a:solidFill>
              </a:rPr>
              <a:t>Hal kayıt sistemine kayıtlı olarak k</a:t>
            </a:r>
            <a:r>
              <a:rPr lang="tr-TR" sz="1800" b="1" dirty="0">
                <a:solidFill>
                  <a:srgbClr val="FFFF00"/>
                </a:solidFill>
              </a:rPr>
              <a:t>omisyoncu  veya tüccar </a:t>
            </a:r>
            <a:r>
              <a:rPr lang="tr-TR" sz="1800" b="1" dirty="0">
                <a:solidFill>
                  <a:schemeClr val="bg1"/>
                </a:solidFill>
              </a:rPr>
              <a:t>olarak sebze ve meyve ticaretiyle   iştigal eden mükellefler </a:t>
            </a:r>
            <a:r>
              <a:rPr lang="tr-TR" sz="1800" b="1" dirty="0">
                <a:solidFill>
                  <a:srgbClr val="FFFF00"/>
                </a:solidFill>
              </a:rPr>
              <a:t>1/1/2020</a:t>
            </a:r>
            <a:r>
              <a:rPr lang="tr-TR" sz="1800" b="1" dirty="0">
                <a:solidFill>
                  <a:schemeClr val="bg1"/>
                </a:solidFill>
              </a:rPr>
              <a:t> tarihine kadar (</a:t>
            </a:r>
            <a:r>
              <a:rPr lang="tr-TR" sz="1800" b="1" dirty="0">
                <a:solidFill>
                  <a:srgbClr val="FFFF00"/>
                </a:solidFill>
              </a:rPr>
              <a:t>2020 veya müteakip hesap </a:t>
            </a:r>
            <a:r>
              <a:rPr lang="tr-TR" sz="1800" b="1" dirty="0">
                <a:solidFill>
                  <a:schemeClr val="bg1"/>
                </a:solidFill>
              </a:rPr>
              <a:t>dönemlerinden       itibaren bu paragrafta belirtilen işler ile iştigal etmek üzere işe başlayacak mükellefler ise       </a:t>
            </a:r>
            <a:r>
              <a:rPr lang="tr-TR" sz="1800" b="1" dirty="0">
                <a:solidFill>
                  <a:srgbClr val="FFFF00"/>
                </a:solidFill>
              </a:rPr>
              <a:t>işe başlama tarihinden itibaren 3 ay içinde</a:t>
            </a:r>
            <a:r>
              <a:rPr lang="tr-TR" sz="1800" b="1" dirty="0">
                <a:solidFill>
                  <a:schemeClr val="bg1"/>
                </a:solidFill>
              </a:rPr>
              <a:t>)           başvurularını ve fiili geçiş hazırlıklarını              tamamlayarak </a:t>
            </a:r>
            <a:r>
              <a:rPr lang="tr-TR" sz="1800" b="1" dirty="0">
                <a:solidFill>
                  <a:srgbClr val="FFFF00"/>
                </a:solidFill>
              </a:rPr>
              <a:t>e-Fatura</a:t>
            </a:r>
            <a:r>
              <a:rPr lang="tr-TR" sz="1800" b="1" dirty="0">
                <a:solidFill>
                  <a:schemeClr val="bg1"/>
                </a:solidFill>
              </a:rPr>
              <a:t> uygulamasına               geçmek zorundadır.</a:t>
            </a:r>
            <a:endParaRPr lang="ko-KR" altLang="en-US" sz="1800" b="1" dirty="0">
              <a:solidFill>
                <a:schemeClr val="bg1"/>
              </a:solidFill>
              <a:latin typeface="+mj-lt"/>
              <a:cs typeface="Arial" pitchFamily="34" charset="0"/>
            </a:endParaRPr>
          </a:p>
        </p:txBody>
      </p:sp>
      <p:pic>
        <p:nvPicPr>
          <p:cNvPr id="4" name="Resim Yer Tutucusu 3">
            <a:extLst>
              <a:ext uri="{FF2B5EF4-FFF2-40B4-BE49-F238E27FC236}">
                <a16:creationId xmlns:a16="http://schemas.microsoft.com/office/drawing/2014/main" xmlns="" id="{E502C69C-92C4-432D-A531-B5C043235395}"/>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a:stretch/>
        </p:blipFill>
        <p:spPr>
          <a:xfrm>
            <a:off x="5332704" y="1203598"/>
            <a:ext cx="3703792" cy="2736304"/>
          </a:xfrm>
        </p:spPr>
      </p:pic>
    </p:spTree>
    <p:extLst>
      <p:ext uri="{BB962C8B-B14F-4D97-AF65-F5344CB8AC3E}">
        <p14:creationId xmlns:p14="http://schemas.microsoft.com/office/powerpoint/2010/main" val="193696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18E7C09-0ED8-4261-8B4B-13B18EB88BB9}"/>
              </a:ext>
            </a:extLst>
          </p:cNvPr>
          <p:cNvSpPr txBox="1"/>
          <p:nvPr/>
        </p:nvSpPr>
        <p:spPr>
          <a:xfrm>
            <a:off x="53752" y="186809"/>
            <a:ext cx="9036496" cy="4308872"/>
          </a:xfrm>
          <a:prstGeom prst="rect">
            <a:avLst/>
          </a:prstGeom>
          <a:noFill/>
        </p:spPr>
        <p:txBody>
          <a:bodyPr wrap="square" rtlCol="0">
            <a:spAutoFit/>
          </a:bodyPr>
          <a:lstStyle/>
          <a:p>
            <a:r>
              <a:rPr lang="tr-TR" sz="1600" b="1" dirty="0">
                <a:solidFill>
                  <a:srgbClr val="FF0000"/>
                </a:solidFill>
                <a:effectLst>
                  <a:outerShdw blurRad="38100" dist="38100" dir="2700000" algn="tl">
                    <a:srgbClr val="000000">
                      <a:alpha val="43137"/>
                    </a:srgbClr>
                  </a:outerShdw>
                </a:effectLst>
              </a:rPr>
              <a:t>1.</a:t>
            </a:r>
            <a:r>
              <a:rPr lang="tr-TR" sz="1600" dirty="0">
                <a:solidFill>
                  <a:srgbClr val="FF0000"/>
                </a:solidFill>
              </a:rPr>
              <a:t> </a:t>
            </a:r>
            <a:r>
              <a:rPr lang="tr-TR" sz="1600" dirty="0"/>
              <a:t>Hal kayıt sistemine sadece tüccar ve komisyoncular kayıtlı değildir. Bunlara ilaveten üretimde   kullanmak üzere mal satın alan sanayiciler, İhraç etmek üzere mal satın alan   ihracatçılar, İlgili     mevzuat çerçevesinde mal ithal eden ithalatçılar, Üretici örgütleri,    Üreticiden temin ettiği malları   tüketiciye satan market, manav, pazarcı ve diğer       perakendeciler, Üreticiden temin ettiği malları münhasıran kendi tüketiminde kullanan    lokanta, otel, yemekhane, hastane ve yurt gibi kuruluşlar sisteme kayıtlı </a:t>
            </a:r>
            <a:r>
              <a:rPr lang="tr-TR" sz="1600" dirty="0" err="1"/>
              <a:t>bildirimcilerdir</a:t>
            </a:r>
            <a:r>
              <a:rPr lang="tr-TR" sz="1600" dirty="0"/>
              <a:t>.</a:t>
            </a:r>
          </a:p>
          <a:p>
            <a:endParaRPr lang="tr-TR" sz="1600" dirty="0"/>
          </a:p>
          <a:p>
            <a:r>
              <a:rPr lang="tr-TR" sz="1600" b="1" dirty="0">
                <a:solidFill>
                  <a:srgbClr val="FF0000"/>
                </a:solidFill>
                <a:effectLst>
                  <a:outerShdw blurRad="38100" dist="38100" dir="2700000" algn="tl">
                    <a:srgbClr val="000000">
                      <a:alpha val="43137"/>
                    </a:srgbClr>
                  </a:outerShdw>
                </a:effectLst>
              </a:rPr>
              <a:t>2. </a:t>
            </a:r>
            <a:r>
              <a:rPr lang="tr-TR" sz="1600" dirty="0"/>
              <a:t>Tüm </a:t>
            </a:r>
            <a:r>
              <a:rPr lang="tr-TR" sz="1600" dirty="0" err="1"/>
              <a:t>bildirimciler</a:t>
            </a:r>
            <a:r>
              <a:rPr lang="tr-TR" sz="1600" dirty="0"/>
              <a:t> için e uygulamalar zorunlu değildir. Sadece bu </a:t>
            </a:r>
            <a:r>
              <a:rPr lang="tr-TR" sz="1600" dirty="0" err="1"/>
              <a:t>bildirimcilerden</a:t>
            </a:r>
            <a:r>
              <a:rPr lang="tr-TR" sz="1600" dirty="0"/>
              <a:t> yaş  sebze </a:t>
            </a:r>
            <a:r>
              <a:rPr lang="tr-TR" sz="1600"/>
              <a:t>ve  meyve </a:t>
            </a:r>
            <a:r>
              <a:rPr lang="tr-TR" sz="1600" dirty="0"/>
              <a:t>ticareti ile iştigal eden TÜCCAR VE KOMİSYONCULAR için 01.01.2020 tarihinden itibaren cirodan bağımsız olarak e fatura + e arşiv + e irsaliye + e müstahsil + e defter zorunluluğu vardır.</a:t>
            </a:r>
          </a:p>
          <a:p>
            <a:endParaRPr lang="tr-TR" sz="1600" dirty="0"/>
          </a:p>
          <a:p>
            <a:r>
              <a:rPr lang="tr-TR" sz="1600" b="1" dirty="0">
                <a:solidFill>
                  <a:srgbClr val="FF0000"/>
                </a:solidFill>
                <a:effectLst>
                  <a:outerShdw blurRad="38100" dist="38100" dir="2700000" algn="tl">
                    <a:srgbClr val="000000">
                      <a:alpha val="43137"/>
                    </a:srgbClr>
                  </a:outerShdw>
                </a:effectLst>
              </a:rPr>
              <a:t>3. </a:t>
            </a:r>
            <a:r>
              <a:rPr lang="tr-TR" sz="1600" dirty="0">
                <a:hlinkClick r:id="rId3"/>
              </a:rPr>
              <a:t>http://www.hal.gov.tr/Sayfalar/BildirimciSorgulama.aspx</a:t>
            </a:r>
            <a:r>
              <a:rPr lang="tr-TR" sz="1600" dirty="0"/>
              <a:t> adresinden mükelleflerin </a:t>
            </a:r>
            <a:r>
              <a:rPr lang="tr-TR" sz="1600" dirty="0" err="1"/>
              <a:t>HKS’ye</a:t>
            </a:r>
            <a:r>
              <a:rPr lang="tr-TR" sz="1600" dirty="0"/>
              <a:t> kayıtlı </a:t>
            </a:r>
            <a:r>
              <a:rPr lang="tr-TR" sz="1600" dirty="0" err="1"/>
              <a:t>bildirimci</a:t>
            </a:r>
            <a:r>
              <a:rPr lang="tr-TR" sz="1600" dirty="0"/>
              <a:t> olup olmadığı ve sıfatı sorgulanabilir.</a:t>
            </a:r>
          </a:p>
          <a:p>
            <a:endParaRPr lang="tr-TR" sz="1600" dirty="0"/>
          </a:p>
          <a:p>
            <a:r>
              <a:rPr lang="tr-TR" sz="1600" b="1" dirty="0">
                <a:solidFill>
                  <a:srgbClr val="FF0000"/>
                </a:solidFill>
                <a:effectLst>
                  <a:outerShdw blurRad="38100" dist="38100" dir="2700000" algn="tl">
                    <a:srgbClr val="000000">
                      <a:alpha val="43137"/>
                    </a:srgbClr>
                  </a:outerShdw>
                </a:effectLst>
              </a:rPr>
              <a:t>4. </a:t>
            </a:r>
            <a:r>
              <a:rPr lang="tr-TR" sz="1600" dirty="0"/>
              <a:t>Yapılan sorgulamada mükellef HKS ye kayıtlı ve sıfatı bölümünde Tüccar veya Komisyoncu       yazıyorsa e uygulamalar zorunludur.</a:t>
            </a:r>
          </a:p>
          <a:p>
            <a:endParaRPr lang="tr-TR" dirty="0"/>
          </a:p>
        </p:txBody>
      </p:sp>
      <p:sp>
        <p:nvSpPr>
          <p:cNvPr id="4" name="Block Arc 31">
            <a:extLst>
              <a:ext uri="{FF2B5EF4-FFF2-40B4-BE49-F238E27FC236}">
                <a16:creationId xmlns:a16="http://schemas.microsoft.com/office/drawing/2014/main" xmlns="" id="{593851CE-BDD8-4E89-A648-4387C32D1162}"/>
              </a:ext>
            </a:extLst>
          </p:cNvPr>
          <p:cNvSpPr/>
          <p:nvPr/>
        </p:nvSpPr>
        <p:spPr>
          <a:xfrm>
            <a:off x="7452320" y="4011910"/>
            <a:ext cx="1465069" cy="110233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Tree>
    <p:extLst>
      <p:ext uri="{BB962C8B-B14F-4D97-AF65-F5344CB8AC3E}">
        <p14:creationId xmlns:p14="http://schemas.microsoft.com/office/powerpoint/2010/main" val="3367014633"/>
      </p:ext>
    </p:extLst>
  </p:cSld>
  <p:clrMapOvr>
    <a:masterClrMapping/>
  </p:clrMapOvr>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3459</TotalTime>
  <Words>3246</Words>
  <Application>Microsoft Office PowerPoint</Application>
  <PresentationFormat>Ekran Gösterisi (16:9)</PresentationFormat>
  <Paragraphs>303</Paragraphs>
  <Slides>53</Slides>
  <Notes>16</Notes>
  <HiddenSlides>0</HiddenSlides>
  <MMClips>0</MMClips>
  <ScaleCrop>false</ScaleCrop>
  <HeadingPairs>
    <vt:vector size="4" baseType="variant">
      <vt:variant>
        <vt:lpstr>Tema</vt:lpstr>
      </vt:variant>
      <vt:variant>
        <vt:i4>3</vt:i4>
      </vt:variant>
      <vt:variant>
        <vt:lpstr>Slayt Başlıkları</vt:lpstr>
      </vt:variant>
      <vt:variant>
        <vt:i4>53</vt:i4>
      </vt:variant>
    </vt:vector>
  </HeadingPairs>
  <TitlesOfParts>
    <vt:vector size="56" baseType="lpstr">
      <vt:lpstr>Cover and End Slide Master</vt:lpstr>
      <vt:lpstr>Contents Slide Master</vt:lpstr>
      <vt:lpstr>Section Break Slide Master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MALİYE Bakanlığı'nda E-TEBLİGAT</vt:lpstr>
      <vt:lpstr>PowerPoint Sunusu</vt:lpstr>
      <vt:lpstr>PowerPoint Sunusu</vt:lpstr>
      <vt:lpstr>PowerPoint Sunusu</vt:lpstr>
      <vt:lpstr>PowerPoint Sunusu</vt:lpstr>
      <vt:lpstr>YENİ Berat Alma/Yükleme Süreleri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ŞÜKRAN</cp:lastModifiedBy>
  <cp:revision>183</cp:revision>
  <dcterms:created xsi:type="dcterms:W3CDTF">2016-12-05T23:26:54Z</dcterms:created>
  <dcterms:modified xsi:type="dcterms:W3CDTF">2019-11-27T13:52:48Z</dcterms:modified>
</cp:coreProperties>
</file>